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80" r:id="rId1"/>
  </p:sldMasterIdLst>
  <p:notesMasterIdLst>
    <p:notesMasterId r:id="rId29"/>
  </p:notesMasterIdLst>
  <p:sldIdLst>
    <p:sldId id="256" r:id="rId2"/>
    <p:sldId id="257" r:id="rId3"/>
    <p:sldId id="309" r:id="rId4"/>
    <p:sldId id="310" r:id="rId5"/>
    <p:sldId id="311" r:id="rId6"/>
    <p:sldId id="298" r:id="rId7"/>
    <p:sldId id="308" r:id="rId8"/>
    <p:sldId id="259" r:id="rId9"/>
    <p:sldId id="301" r:id="rId10"/>
    <p:sldId id="319" r:id="rId11"/>
    <p:sldId id="312" r:id="rId12"/>
    <p:sldId id="313" r:id="rId13"/>
    <p:sldId id="314" r:id="rId14"/>
    <p:sldId id="315" r:id="rId15"/>
    <p:sldId id="316" r:id="rId16"/>
    <p:sldId id="317" r:id="rId17"/>
    <p:sldId id="318" r:id="rId18"/>
    <p:sldId id="320" r:id="rId19"/>
    <p:sldId id="322" r:id="rId20"/>
    <p:sldId id="321" r:id="rId21"/>
    <p:sldId id="323" r:id="rId22"/>
    <p:sldId id="324" r:id="rId23"/>
    <p:sldId id="325" r:id="rId24"/>
    <p:sldId id="326" r:id="rId25"/>
    <p:sldId id="327" r:id="rId26"/>
    <p:sldId id="328" r:id="rId27"/>
    <p:sldId id="32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6"/>
    <p:restoredTop sz="73721"/>
  </p:normalViewPr>
  <p:slideViewPr>
    <p:cSldViewPr snapToGrid="0" snapToObjects="1">
      <p:cViewPr varScale="1">
        <p:scale>
          <a:sx n="136" d="100"/>
          <a:sy n="136" d="100"/>
        </p:scale>
        <p:origin x="816"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5E3FA-8B9A-3344-8546-7F67255D243B}" type="datetimeFigureOut">
              <a:rPr lang="en-US" smtClean="0"/>
              <a:t>12/23/18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ED57D1-3F30-E641-B409-49F8BEA255CA}" type="slidenum">
              <a:rPr lang="en-US" smtClean="0"/>
              <a:t>‹#›</a:t>
            </a:fld>
            <a:endParaRPr lang="en-US"/>
          </a:p>
        </p:txBody>
      </p:sp>
    </p:spTree>
    <p:extLst>
      <p:ext uri="{BB962C8B-B14F-4D97-AF65-F5344CB8AC3E}">
        <p14:creationId xmlns:p14="http://schemas.microsoft.com/office/powerpoint/2010/main" val="1054416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ED57D1-3F30-E641-B409-49F8BEA255CA}" type="slidenum">
              <a:rPr lang="en-US" smtClean="0"/>
              <a:t>1</a:t>
            </a:fld>
            <a:endParaRPr lang="en-US"/>
          </a:p>
        </p:txBody>
      </p:sp>
    </p:spTree>
    <p:extLst>
      <p:ext uri="{BB962C8B-B14F-4D97-AF65-F5344CB8AC3E}">
        <p14:creationId xmlns:p14="http://schemas.microsoft.com/office/powerpoint/2010/main" val="3028370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Trade capital expense for variable expense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Instead of having to invest heavily in data centers and servers before you know how you’re going to use them, you can only pay when you consume computing resources, and only pay for how much you consume.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Benefit from massive economies of scale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 using cloud computing, you can achieve a lower variable cost than you can get on your own. Because usage from hundreds of thousands of customers are aggregated in the cloud, providers such as Amazon Web Services can achieve higher economies of scale which translates into lower pay as you go prices.</a:t>
            </a:r>
          </a:p>
          <a:p>
            <a:endParaRPr lang="en-US" dirty="0"/>
          </a:p>
          <a:p>
            <a:r>
              <a:rPr lang="en-US" dirty="0"/>
              <a:t>Stop guessing capacity</a:t>
            </a:r>
          </a:p>
          <a:p>
            <a:pPr lvl="1"/>
            <a:r>
              <a:rPr lang="en-US" dirty="0"/>
              <a:t>Eliminate guessing on your infrastructure capacity needs. When you make a capacity decision prior to deploying an application, you often either end up sitting on expensive idle resources or dealing with limited capacity. With cloud computing, these problems go away. You can access as much or as little as you need, and scale up and down as required with only a few minutes notice.</a:t>
            </a:r>
          </a:p>
          <a:p>
            <a:endParaRPr lang="en-US" dirty="0"/>
          </a:p>
        </p:txBody>
      </p:sp>
      <p:sp>
        <p:nvSpPr>
          <p:cNvPr id="4" name="Slide Number Placeholder 3"/>
          <p:cNvSpPr>
            <a:spLocks noGrp="1"/>
          </p:cNvSpPr>
          <p:nvPr>
            <p:ph type="sldNum" sz="quarter" idx="5"/>
          </p:nvPr>
        </p:nvSpPr>
        <p:spPr/>
        <p:txBody>
          <a:bodyPr/>
          <a:lstStyle/>
          <a:p>
            <a:fld id="{02ED57D1-3F30-E641-B409-49F8BEA255CA}" type="slidenum">
              <a:rPr lang="en-US" smtClean="0"/>
              <a:t>4</a:t>
            </a:fld>
            <a:endParaRPr lang="en-US"/>
          </a:p>
        </p:txBody>
      </p:sp>
    </p:spTree>
    <p:extLst>
      <p:ext uri="{BB962C8B-B14F-4D97-AF65-F5344CB8AC3E}">
        <p14:creationId xmlns:p14="http://schemas.microsoft.com/office/powerpoint/2010/main" val="240137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Increase speed and agility</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 cloud computing environment, new IT resources are only ever a click away, which means you reduce the time it takes to make those resources available to your developers from weeks to just minutes. This results in a dramatic increase in agility for the organization, since the cost and time it takes to experiment and develop is significantly lower.</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Stop spending money on running and maintaining data centers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Focus on projects that differentiate your business, not the infrastructure. Cloud computing lets you focus on your own customers, rather than on the heavy lifting of racking, stacking and powering servers.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Go global in minutes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Easily deploy your application in multiple regions around the world with just a few clicks. This means you can provide a lower latency and better experience for your customers simply and at minimal cost.</a:t>
            </a:r>
          </a:p>
          <a:p>
            <a:endParaRPr lang="en-US" dirty="0"/>
          </a:p>
        </p:txBody>
      </p:sp>
      <p:sp>
        <p:nvSpPr>
          <p:cNvPr id="4" name="Slide Number Placeholder 3"/>
          <p:cNvSpPr>
            <a:spLocks noGrp="1"/>
          </p:cNvSpPr>
          <p:nvPr>
            <p:ph type="sldNum" sz="quarter" idx="5"/>
          </p:nvPr>
        </p:nvSpPr>
        <p:spPr/>
        <p:txBody>
          <a:bodyPr/>
          <a:lstStyle/>
          <a:p>
            <a:fld id="{02ED57D1-3F30-E641-B409-49F8BEA255CA}" type="slidenum">
              <a:rPr lang="en-US" smtClean="0"/>
              <a:t>5</a:t>
            </a:fld>
            <a:endParaRPr lang="en-US"/>
          </a:p>
        </p:txBody>
      </p:sp>
    </p:spTree>
    <p:extLst>
      <p:ext uri="{BB962C8B-B14F-4D97-AF65-F5344CB8AC3E}">
        <p14:creationId xmlns:p14="http://schemas.microsoft.com/office/powerpoint/2010/main" val="4192957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269D5A1F-A0C7-D941-A4FA-8C1C64FB6790}"/>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BB13FFE9-835B-B847-8903-717E5E85C756}"/>
              </a:ext>
            </a:extLst>
          </p:cNvPr>
          <p:cNvSpPr>
            <a:spLocks noGrp="1"/>
          </p:cNvSpPr>
          <p:nvPr>
            <p:ph type="body" idx="1"/>
          </p:nvPr>
        </p:nvSpPr>
        <p:spPr/>
        <p:txBody>
          <a:bodyPr/>
          <a:lstStyle/>
          <a:p>
            <a:pPr>
              <a:defRPr/>
            </a:pPr>
            <a:r>
              <a:rPr lang="en-US" dirty="0" err="1">
                <a:latin typeface="+mn-lt"/>
                <a:ea typeface="+mn-ea"/>
                <a:cs typeface="+mn-cs"/>
              </a:rPr>
              <a:t>IaaSdelivers</a:t>
            </a:r>
            <a:r>
              <a:rPr lang="en-US" dirty="0">
                <a:latin typeface="+mn-lt"/>
                <a:ea typeface="+mn-ea"/>
                <a:cs typeface="+mn-cs"/>
              </a:rPr>
              <a:t> computer infrastructure, typically a platform virtualization environment, as a service. Rather than purchasing servers, software, data center space or network equipment, clients instead buy those resources as a fully outsourced service. </a:t>
            </a:r>
          </a:p>
          <a:p>
            <a:pPr>
              <a:defRPr/>
            </a:pPr>
            <a:r>
              <a:rPr lang="en-US" dirty="0" err="1">
                <a:latin typeface="+mn-lt"/>
                <a:ea typeface="+mn-ea"/>
                <a:cs typeface="+mn-cs"/>
              </a:rPr>
              <a:t>PaaSdeliver</a:t>
            </a:r>
            <a:r>
              <a:rPr lang="en-US" dirty="0">
                <a:latin typeface="+mn-lt"/>
                <a:ea typeface="+mn-ea"/>
                <a:cs typeface="+mn-cs"/>
              </a:rPr>
              <a:t> a computing platform where the developers can develop their own applications.</a:t>
            </a:r>
          </a:p>
          <a:p>
            <a:pPr>
              <a:defRPr/>
            </a:pPr>
            <a:r>
              <a:rPr lang="en-US" dirty="0" err="1">
                <a:latin typeface="+mn-lt"/>
                <a:ea typeface="+mn-ea"/>
                <a:cs typeface="+mn-cs"/>
              </a:rPr>
              <a:t>SaaSis</a:t>
            </a:r>
            <a:r>
              <a:rPr lang="en-US" dirty="0">
                <a:latin typeface="+mn-lt"/>
                <a:ea typeface="+mn-ea"/>
                <a:cs typeface="+mn-cs"/>
              </a:rPr>
              <a:t> a model of software deployment where the software applications are provided to the customers as a service.</a:t>
            </a:r>
          </a:p>
          <a:p>
            <a:pPr>
              <a:defRPr/>
            </a:pPr>
            <a:endParaRPr lang="en-US" dirty="0"/>
          </a:p>
        </p:txBody>
      </p:sp>
      <p:sp>
        <p:nvSpPr>
          <p:cNvPr id="48132" name="Slide Number Placeholder 3">
            <a:extLst>
              <a:ext uri="{FF2B5EF4-FFF2-40B4-BE49-F238E27FC236}">
                <a16:creationId xmlns:a16="http://schemas.microsoft.com/office/drawing/2014/main" id="{75E3D71A-BD24-5D48-87EC-CA2AC08460C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fld id="{088105C5-9D8C-384D-BD7D-6AEEE8BB0534}" type="slidenum">
              <a:rPr lang="en-US" altLang="en-US" sz="1200">
                <a:latin typeface="Times New Roman" panose="02020603050405020304" pitchFamily="18" charset="0"/>
              </a:rPr>
              <a:pPr eaLnBrk="1" hangingPunct="1"/>
              <a:t>7</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531541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9">
            <a:extLst>
              <a:ext uri="{FF2B5EF4-FFF2-40B4-BE49-F238E27FC236}">
                <a16:creationId xmlns:a16="http://schemas.microsoft.com/office/drawing/2014/main" id="{B288D825-B8C5-3E49-A6B8-2099D1BB59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fld id="{A7312706-C0E7-C246-AABE-73C3D68B0504}" type="slidenum">
              <a:rPr lang="en-GB" altLang="en-US" sz="1200">
                <a:latin typeface="Times New Roman" panose="02020603050405020304" pitchFamily="18" charset="0"/>
              </a:rPr>
              <a:pPr eaLnBrk="1" hangingPunct="1"/>
              <a:t>9</a:t>
            </a:fld>
            <a:endParaRPr lang="en-GB" altLang="en-US" sz="1200">
              <a:latin typeface="Times New Roman" panose="02020603050405020304" pitchFamily="18" charset="0"/>
            </a:endParaRPr>
          </a:p>
        </p:txBody>
      </p:sp>
      <p:sp>
        <p:nvSpPr>
          <p:cNvPr id="51203" name="Text Box 1">
            <a:extLst>
              <a:ext uri="{FF2B5EF4-FFF2-40B4-BE49-F238E27FC236}">
                <a16:creationId xmlns:a16="http://schemas.microsoft.com/office/drawing/2014/main" id="{4DFB3D8C-3A13-CE47-9E4A-21CE9D11D64C}"/>
              </a:ext>
            </a:extLst>
          </p:cNvPr>
          <p:cNvSpPr>
            <a:spLocks noGrp="1" noRot="1" noChangeAspect="1" noChangeArrowheads="1" noTextEdit="1"/>
          </p:cNvSpPr>
          <p:nvPr>
            <p:ph type="sldImg"/>
          </p:nvPr>
        </p:nvSpPr>
        <p:spPr>
          <a:xfrm>
            <a:off x="458788" y="720725"/>
            <a:ext cx="6400800" cy="3600450"/>
          </a:xfrm>
          <a:solidFill>
            <a:srgbClr val="FFFFFF"/>
          </a:solidFill>
          <a:ln/>
        </p:spPr>
      </p:sp>
      <p:sp>
        <p:nvSpPr>
          <p:cNvPr id="51204" name="Text Box 2">
            <a:extLst>
              <a:ext uri="{FF2B5EF4-FFF2-40B4-BE49-F238E27FC236}">
                <a16:creationId xmlns:a16="http://schemas.microsoft.com/office/drawing/2014/main" id="{F22C3017-1769-8543-B874-AC0CB0A38579}"/>
              </a:ext>
            </a:extLst>
          </p:cNvPr>
          <p:cNvSpPr>
            <a:spLocks noGrp="1" noChangeArrowheads="1"/>
          </p:cNvSpPr>
          <p:nvPr>
            <p:ph type="body" idx="1"/>
          </p:nvPr>
        </p:nvSpPr>
        <p:spPr>
          <a:xfrm>
            <a:off x="974725" y="4560888"/>
            <a:ext cx="5365750" cy="42306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461721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ED57D1-3F30-E641-B409-49F8BEA255CA}" type="slidenum">
              <a:rPr lang="en-US" smtClean="0"/>
              <a:t>20</a:t>
            </a:fld>
            <a:endParaRPr lang="en-US"/>
          </a:p>
        </p:txBody>
      </p:sp>
    </p:spTree>
    <p:extLst>
      <p:ext uri="{BB962C8B-B14F-4D97-AF65-F5344CB8AC3E}">
        <p14:creationId xmlns:p14="http://schemas.microsoft.com/office/powerpoint/2010/main" val="578838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ED57D1-3F30-E641-B409-49F8BEA255CA}" type="slidenum">
              <a:rPr lang="en-US" smtClean="0"/>
              <a:t>23</a:t>
            </a:fld>
            <a:endParaRPr lang="en-US"/>
          </a:p>
        </p:txBody>
      </p:sp>
    </p:spTree>
    <p:extLst>
      <p:ext uri="{BB962C8B-B14F-4D97-AF65-F5344CB8AC3E}">
        <p14:creationId xmlns:p14="http://schemas.microsoft.com/office/powerpoint/2010/main" val="156964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ED57D1-3F30-E641-B409-49F8BEA255CA}" type="slidenum">
              <a:rPr lang="en-US" smtClean="0"/>
              <a:t>25</a:t>
            </a:fld>
            <a:endParaRPr lang="en-US"/>
          </a:p>
        </p:txBody>
      </p:sp>
    </p:spTree>
    <p:extLst>
      <p:ext uri="{BB962C8B-B14F-4D97-AF65-F5344CB8AC3E}">
        <p14:creationId xmlns:p14="http://schemas.microsoft.com/office/powerpoint/2010/main" val="3708577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ED57D1-3F30-E641-B409-49F8BEA255CA}" type="slidenum">
              <a:rPr lang="en-US" smtClean="0"/>
              <a:t>26</a:t>
            </a:fld>
            <a:endParaRPr lang="en-US"/>
          </a:p>
        </p:txBody>
      </p:sp>
    </p:spTree>
    <p:extLst>
      <p:ext uri="{BB962C8B-B14F-4D97-AF65-F5344CB8AC3E}">
        <p14:creationId xmlns:p14="http://schemas.microsoft.com/office/powerpoint/2010/main" val="3241724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42330-4FF0-0341-9C66-12993D90BA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E827DB-CFD6-E04F-96D5-590CF6B8E4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D29B4D-906B-C94B-BD91-F16243BF7929}"/>
              </a:ext>
            </a:extLst>
          </p:cNvPr>
          <p:cNvSpPr>
            <a:spLocks noGrp="1"/>
          </p:cNvSpPr>
          <p:nvPr>
            <p:ph type="dt" sz="half" idx="10"/>
          </p:nvPr>
        </p:nvSpPr>
        <p:spPr/>
        <p:txBody>
          <a:bodyPr/>
          <a:lstStyle/>
          <a:p>
            <a:fld id="{48A87A34-81AB-432B-8DAE-1953F412C126}" type="datetimeFigureOut">
              <a:rPr lang="en-US" smtClean="0"/>
              <a:t>12/23/18</a:t>
            </a:fld>
            <a:endParaRPr lang="en-US" dirty="0"/>
          </a:p>
        </p:txBody>
      </p:sp>
      <p:sp>
        <p:nvSpPr>
          <p:cNvPr id="5" name="Footer Placeholder 4">
            <a:extLst>
              <a:ext uri="{FF2B5EF4-FFF2-40B4-BE49-F238E27FC236}">
                <a16:creationId xmlns:a16="http://schemas.microsoft.com/office/drawing/2014/main" id="{CBD4F46F-B600-8142-9949-E1AD8CEB2F9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B572B8-6BEE-604F-88E9-809A243ED90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4565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6749-51E3-7E42-A770-F07F727D3D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278FBC-C394-0640-8503-1B619A45CD7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00E60E-14FE-F046-8CC3-CEEAB340234D}"/>
              </a:ext>
            </a:extLst>
          </p:cNvPr>
          <p:cNvSpPr>
            <a:spLocks noGrp="1"/>
          </p:cNvSpPr>
          <p:nvPr>
            <p:ph type="dt" sz="half" idx="10"/>
          </p:nvPr>
        </p:nvSpPr>
        <p:spPr/>
        <p:txBody>
          <a:bodyPr/>
          <a:lstStyle/>
          <a:p>
            <a:fld id="{48A87A34-81AB-432B-8DAE-1953F412C126}" type="datetimeFigureOut">
              <a:rPr lang="en-US" smtClean="0"/>
              <a:pPr/>
              <a:t>12/23/18</a:t>
            </a:fld>
            <a:endParaRPr lang="en-US" dirty="0"/>
          </a:p>
        </p:txBody>
      </p:sp>
      <p:sp>
        <p:nvSpPr>
          <p:cNvPr id="5" name="Footer Placeholder 4">
            <a:extLst>
              <a:ext uri="{FF2B5EF4-FFF2-40B4-BE49-F238E27FC236}">
                <a16:creationId xmlns:a16="http://schemas.microsoft.com/office/drawing/2014/main" id="{87BEDAF5-3572-DC4F-BD99-C53B99D322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199873-A55F-EE4C-B284-EA2634EDDAD1}"/>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74526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C42894-EF51-9D48-BE1C-E1C2B9DAD8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DF8C64-D550-F543-BE4D-476244BFF8B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2A398-3339-7C4D-AB51-8FE5FA02C760}"/>
              </a:ext>
            </a:extLst>
          </p:cNvPr>
          <p:cNvSpPr>
            <a:spLocks noGrp="1"/>
          </p:cNvSpPr>
          <p:nvPr>
            <p:ph type="dt" sz="half" idx="10"/>
          </p:nvPr>
        </p:nvSpPr>
        <p:spPr/>
        <p:txBody>
          <a:bodyPr/>
          <a:lstStyle/>
          <a:p>
            <a:fld id="{48A87A34-81AB-432B-8DAE-1953F412C126}" type="datetimeFigureOut">
              <a:rPr lang="en-US" smtClean="0"/>
              <a:pPr/>
              <a:t>12/23/18</a:t>
            </a:fld>
            <a:endParaRPr lang="en-US" dirty="0"/>
          </a:p>
        </p:txBody>
      </p:sp>
      <p:sp>
        <p:nvSpPr>
          <p:cNvPr id="5" name="Footer Placeholder 4">
            <a:extLst>
              <a:ext uri="{FF2B5EF4-FFF2-40B4-BE49-F238E27FC236}">
                <a16:creationId xmlns:a16="http://schemas.microsoft.com/office/drawing/2014/main" id="{E42678C0-9C55-1244-82A3-6ACA2EED370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C6A0272-F389-4443-952D-E1EC62D28D6E}"/>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59707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72856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C1B08-095C-8A46-BBD0-76C882170C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52E820-380D-3346-B8A7-BC7C26360D4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7E1D73-DE69-1A48-A726-6C34148B590E}"/>
              </a:ext>
            </a:extLst>
          </p:cNvPr>
          <p:cNvSpPr>
            <a:spLocks noGrp="1"/>
          </p:cNvSpPr>
          <p:nvPr>
            <p:ph type="dt" sz="half" idx="10"/>
          </p:nvPr>
        </p:nvSpPr>
        <p:spPr/>
        <p:txBody>
          <a:bodyPr/>
          <a:lstStyle/>
          <a:p>
            <a:fld id="{48A87A34-81AB-432B-8DAE-1953F412C126}" type="datetimeFigureOut">
              <a:rPr lang="en-US" smtClean="0"/>
              <a:pPr/>
              <a:t>12/23/18</a:t>
            </a:fld>
            <a:endParaRPr lang="en-US" dirty="0"/>
          </a:p>
        </p:txBody>
      </p:sp>
      <p:sp>
        <p:nvSpPr>
          <p:cNvPr id="5" name="Footer Placeholder 4">
            <a:extLst>
              <a:ext uri="{FF2B5EF4-FFF2-40B4-BE49-F238E27FC236}">
                <a16:creationId xmlns:a16="http://schemas.microsoft.com/office/drawing/2014/main" id="{065AC435-3E58-6048-8D23-703B207C97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6B48D7-0D11-C34F-8718-DC6E31037BAC}"/>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91579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B7824-0EDF-274F-AB06-E7AE619B37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F1A504-1EFD-2347-AC0E-5BFF9D7C88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3F342A-0C54-CD42-92C5-2A9205788519}"/>
              </a:ext>
            </a:extLst>
          </p:cNvPr>
          <p:cNvSpPr>
            <a:spLocks noGrp="1"/>
          </p:cNvSpPr>
          <p:nvPr>
            <p:ph type="dt" sz="half" idx="10"/>
          </p:nvPr>
        </p:nvSpPr>
        <p:spPr/>
        <p:txBody>
          <a:bodyPr/>
          <a:lstStyle/>
          <a:p>
            <a:fld id="{48A87A34-81AB-432B-8DAE-1953F412C126}" type="datetimeFigureOut">
              <a:rPr lang="en-US" smtClean="0"/>
              <a:t>12/23/18</a:t>
            </a:fld>
            <a:endParaRPr lang="en-US" dirty="0"/>
          </a:p>
        </p:txBody>
      </p:sp>
      <p:sp>
        <p:nvSpPr>
          <p:cNvPr id="5" name="Footer Placeholder 4">
            <a:extLst>
              <a:ext uri="{FF2B5EF4-FFF2-40B4-BE49-F238E27FC236}">
                <a16:creationId xmlns:a16="http://schemas.microsoft.com/office/drawing/2014/main" id="{7463F438-4416-F546-A1C9-45C1C3AC869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91FFCD6-E4D7-7942-87C3-CAB692A0256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95043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42C9D-CB10-CC41-867C-179EDF3DBB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12507A-27A7-8846-87AE-5B8D65A269D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47C70B-CC86-6F46-9699-9CF8C253A42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94BCA3-C847-F949-910D-E0B7314A87C6}"/>
              </a:ext>
            </a:extLst>
          </p:cNvPr>
          <p:cNvSpPr>
            <a:spLocks noGrp="1"/>
          </p:cNvSpPr>
          <p:nvPr>
            <p:ph type="dt" sz="half" idx="10"/>
          </p:nvPr>
        </p:nvSpPr>
        <p:spPr/>
        <p:txBody>
          <a:bodyPr/>
          <a:lstStyle/>
          <a:p>
            <a:fld id="{48A87A34-81AB-432B-8DAE-1953F412C126}" type="datetimeFigureOut">
              <a:rPr lang="en-US" smtClean="0"/>
              <a:pPr/>
              <a:t>12/23/18</a:t>
            </a:fld>
            <a:endParaRPr lang="en-US" dirty="0"/>
          </a:p>
        </p:txBody>
      </p:sp>
      <p:sp>
        <p:nvSpPr>
          <p:cNvPr id="6" name="Footer Placeholder 5">
            <a:extLst>
              <a:ext uri="{FF2B5EF4-FFF2-40B4-BE49-F238E27FC236}">
                <a16:creationId xmlns:a16="http://schemas.microsoft.com/office/drawing/2014/main" id="{D176A990-5A0E-D144-8EE0-CF9ABD936E5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4350D15-2F89-B64A-9B52-A110CEEAADC3}"/>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96275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4D7D-682B-694E-B05F-5EE56BA03C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E3D139-6E61-014D-903D-EB40915CD1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BBAD132-6952-7E4C-85D7-98844C5F5A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13FA65-56ED-DE4E-AE5B-E41B391472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C0C5D40-9A81-4F4F-9C2B-BA431F0408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9F3739-77AB-724D-BB5E-6049A7DB7CBE}"/>
              </a:ext>
            </a:extLst>
          </p:cNvPr>
          <p:cNvSpPr>
            <a:spLocks noGrp="1"/>
          </p:cNvSpPr>
          <p:nvPr>
            <p:ph type="dt" sz="half" idx="10"/>
          </p:nvPr>
        </p:nvSpPr>
        <p:spPr/>
        <p:txBody>
          <a:bodyPr/>
          <a:lstStyle/>
          <a:p>
            <a:fld id="{48A87A34-81AB-432B-8DAE-1953F412C126}" type="datetimeFigureOut">
              <a:rPr lang="en-US" smtClean="0"/>
              <a:pPr/>
              <a:t>12/23/18</a:t>
            </a:fld>
            <a:endParaRPr lang="en-US" dirty="0"/>
          </a:p>
        </p:txBody>
      </p:sp>
      <p:sp>
        <p:nvSpPr>
          <p:cNvPr id="8" name="Footer Placeholder 7">
            <a:extLst>
              <a:ext uri="{FF2B5EF4-FFF2-40B4-BE49-F238E27FC236}">
                <a16:creationId xmlns:a16="http://schemas.microsoft.com/office/drawing/2014/main" id="{B0E5C17B-FC46-284B-9433-20D53821B20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A34A017-DDA4-BA4C-B181-BD7C63B3B0E1}"/>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40168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C7401-5AE0-DA41-A650-E5813BDE9F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50C789-E1F5-374A-A4C6-8A4ECEF6B3DC}"/>
              </a:ext>
            </a:extLst>
          </p:cNvPr>
          <p:cNvSpPr>
            <a:spLocks noGrp="1"/>
          </p:cNvSpPr>
          <p:nvPr>
            <p:ph type="dt" sz="half" idx="10"/>
          </p:nvPr>
        </p:nvSpPr>
        <p:spPr/>
        <p:txBody>
          <a:bodyPr/>
          <a:lstStyle/>
          <a:p>
            <a:fld id="{48A87A34-81AB-432B-8DAE-1953F412C126}" type="datetimeFigureOut">
              <a:rPr lang="en-US" smtClean="0"/>
              <a:t>12/23/18</a:t>
            </a:fld>
            <a:endParaRPr lang="en-US" dirty="0"/>
          </a:p>
        </p:txBody>
      </p:sp>
      <p:sp>
        <p:nvSpPr>
          <p:cNvPr id="4" name="Footer Placeholder 3">
            <a:extLst>
              <a:ext uri="{FF2B5EF4-FFF2-40B4-BE49-F238E27FC236}">
                <a16:creationId xmlns:a16="http://schemas.microsoft.com/office/drawing/2014/main" id="{B5962023-3570-FD4C-82F1-42614F5C62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0E65857-B9B9-1C42-AC69-B688C59EA2C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35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B96DC2-AAA3-CA4C-BD44-D3A165C7E68A}"/>
              </a:ext>
            </a:extLst>
          </p:cNvPr>
          <p:cNvSpPr>
            <a:spLocks noGrp="1"/>
          </p:cNvSpPr>
          <p:nvPr>
            <p:ph type="dt" sz="half" idx="10"/>
          </p:nvPr>
        </p:nvSpPr>
        <p:spPr/>
        <p:txBody>
          <a:bodyPr/>
          <a:lstStyle/>
          <a:p>
            <a:fld id="{48A87A34-81AB-432B-8DAE-1953F412C126}" type="datetimeFigureOut">
              <a:rPr lang="en-US" smtClean="0"/>
              <a:t>12/23/18</a:t>
            </a:fld>
            <a:endParaRPr lang="en-US" dirty="0"/>
          </a:p>
        </p:txBody>
      </p:sp>
      <p:sp>
        <p:nvSpPr>
          <p:cNvPr id="3" name="Footer Placeholder 2">
            <a:extLst>
              <a:ext uri="{FF2B5EF4-FFF2-40B4-BE49-F238E27FC236}">
                <a16:creationId xmlns:a16="http://schemas.microsoft.com/office/drawing/2014/main" id="{4FFA8F46-79C4-EC4C-A2AD-586F50D9466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4B75B2C-5229-F542-8530-BEB610A61B8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1450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FD31-F31E-3B48-BFED-D0D368D48C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78017F-EB52-7E4F-9FB7-F04016B18A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2BB0D9-9166-B943-A345-7B920552E8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0C7CCDF-2260-A242-BD07-727CAF0D55BC}"/>
              </a:ext>
            </a:extLst>
          </p:cNvPr>
          <p:cNvSpPr>
            <a:spLocks noGrp="1"/>
          </p:cNvSpPr>
          <p:nvPr>
            <p:ph type="dt" sz="half" idx="10"/>
          </p:nvPr>
        </p:nvSpPr>
        <p:spPr/>
        <p:txBody>
          <a:bodyPr/>
          <a:lstStyle/>
          <a:p>
            <a:fld id="{48A87A34-81AB-432B-8DAE-1953F412C126}" type="datetimeFigureOut">
              <a:rPr lang="en-US" smtClean="0"/>
              <a:pPr/>
              <a:t>12/23/18</a:t>
            </a:fld>
            <a:endParaRPr lang="en-US" dirty="0"/>
          </a:p>
        </p:txBody>
      </p:sp>
      <p:sp>
        <p:nvSpPr>
          <p:cNvPr id="6" name="Footer Placeholder 5">
            <a:extLst>
              <a:ext uri="{FF2B5EF4-FFF2-40B4-BE49-F238E27FC236}">
                <a16:creationId xmlns:a16="http://schemas.microsoft.com/office/drawing/2014/main" id="{3C131A2D-D3C5-CE48-8831-F1920A364AB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858E13B-21F5-794B-99CB-B435753283D8}"/>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6423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00DD-BB04-0441-9519-76948858DB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3018E5-57FC-2F40-B8A2-DFDC85D5F9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79035B-CD8E-2E49-BCDA-DAED8D4AA2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438EEE6-BA4C-2848-9403-FECCCEDA1C35}"/>
              </a:ext>
            </a:extLst>
          </p:cNvPr>
          <p:cNvSpPr>
            <a:spLocks noGrp="1"/>
          </p:cNvSpPr>
          <p:nvPr>
            <p:ph type="dt" sz="half" idx="10"/>
          </p:nvPr>
        </p:nvSpPr>
        <p:spPr/>
        <p:txBody>
          <a:bodyPr/>
          <a:lstStyle/>
          <a:p>
            <a:fld id="{48A87A34-81AB-432B-8DAE-1953F412C126}" type="datetimeFigureOut">
              <a:rPr lang="en-US" smtClean="0"/>
              <a:pPr/>
              <a:t>12/23/18</a:t>
            </a:fld>
            <a:endParaRPr lang="en-US" dirty="0"/>
          </a:p>
        </p:txBody>
      </p:sp>
      <p:sp>
        <p:nvSpPr>
          <p:cNvPr id="6" name="Footer Placeholder 5">
            <a:extLst>
              <a:ext uri="{FF2B5EF4-FFF2-40B4-BE49-F238E27FC236}">
                <a16:creationId xmlns:a16="http://schemas.microsoft.com/office/drawing/2014/main" id="{304CD0CA-AE85-9E48-898B-ED24E20B3C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C65AD7-724D-F84D-A206-7CB3793F017E}"/>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29550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6BAC1F-3791-854F-A4F6-EBC0A2F337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88C8C5-84E7-F74D-9C36-CA54767A5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ACCED8-602C-7549-AC84-F5D51A4A62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12/23/18</a:t>
            </a:fld>
            <a:endParaRPr lang="en-US" dirty="0"/>
          </a:p>
        </p:txBody>
      </p:sp>
      <p:sp>
        <p:nvSpPr>
          <p:cNvPr id="5" name="Footer Placeholder 4">
            <a:extLst>
              <a:ext uri="{FF2B5EF4-FFF2-40B4-BE49-F238E27FC236}">
                <a16:creationId xmlns:a16="http://schemas.microsoft.com/office/drawing/2014/main" id="{6267E167-B91B-DA46-9CAC-EECD2396C3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9177CCC-D280-7848-8B13-1A5D261BBF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657316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ws.amazon.com/"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2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ec2-54-193-127-213.us-west-1.compute.amazonaws.com/test.ph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ordpress.org/latest.tar.gz"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docs.aws.amazon.com/AWSEC2/latest/UserGuide/ec2-lamp-amazon-linux-2.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www.rackspace.com/index.php" TargetMode="External"/><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aws.amazon.com/" TargetMode="External"/><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C20E-35B5-A345-9C22-A173CD743907}"/>
              </a:ext>
            </a:extLst>
          </p:cNvPr>
          <p:cNvSpPr>
            <a:spLocks noGrp="1"/>
          </p:cNvSpPr>
          <p:nvPr>
            <p:ph type="ctrTitle"/>
          </p:nvPr>
        </p:nvSpPr>
        <p:spPr/>
        <p:txBody>
          <a:bodyPr/>
          <a:lstStyle/>
          <a:p>
            <a:r>
              <a:rPr lang="en-US" dirty="0"/>
              <a:t>Amazon (AWS) </a:t>
            </a:r>
            <a:br>
              <a:rPr lang="en-US" dirty="0"/>
            </a:br>
            <a:r>
              <a:rPr lang="en-US" dirty="0"/>
              <a:t>EC2 (Elastic Cloud Compute)</a:t>
            </a:r>
          </a:p>
        </p:txBody>
      </p:sp>
      <p:sp>
        <p:nvSpPr>
          <p:cNvPr id="3" name="Subtitle 2">
            <a:extLst>
              <a:ext uri="{FF2B5EF4-FFF2-40B4-BE49-F238E27FC236}">
                <a16:creationId xmlns:a16="http://schemas.microsoft.com/office/drawing/2014/main" id="{6629D7EB-16C8-D140-A0E3-92E612325E4B}"/>
              </a:ext>
            </a:extLst>
          </p:cNvPr>
          <p:cNvSpPr>
            <a:spLocks noGrp="1"/>
          </p:cNvSpPr>
          <p:nvPr>
            <p:ph type="subTitle" idx="1"/>
          </p:nvPr>
        </p:nvSpPr>
        <p:spPr/>
        <p:txBody>
          <a:bodyPr/>
          <a:lstStyle/>
          <a:p>
            <a:r>
              <a:rPr lang="en-US" dirty="0" err="1"/>
              <a:t>Mahmut</a:t>
            </a:r>
            <a:r>
              <a:rPr lang="en-US" dirty="0"/>
              <a:t> </a:t>
            </a:r>
            <a:r>
              <a:rPr lang="en-US" dirty="0" err="1"/>
              <a:t>Bilgen</a:t>
            </a:r>
            <a:endParaRPr lang="en-US" dirty="0"/>
          </a:p>
        </p:txBody>
      </p:sp>
      <p:pic>
        <p:nvPicPr>
          <p:cNvPr id="1026" name="Picture 2" descr="Image result for Amazon (AWS) EC2 (Elastic Cloud Compute)">
            <a:extLst>
              <a:ext uri="{FF2B5EF4-FFF2-40B4-BE49-F238E27FC236}">
                <a16:creationId xmlns:a16="http://schemas.microsoft.com/office/drawing/2014/main" id="{D260980E-22EE-8546-9EF6-4069E895F7F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085448" y="118110"/>
            <a:ext cx="2106552" cy="17449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2748DD-2AEA-1F42-B5FD-50D429DC00C7}"/>
              </a:ext>
            </a:extLst>
          </p:cNvPr>
          <p:cNvPicPr>
            <a:picLocks noChangeAspect="1"/>
          </p:cNvPicPr>
          <p:nvPr/>
        </p:nvPicPr>
        <p:blipFill>
          <a:blip r:embed="rId4"/>
          <a:stretch>
            <a:fillRect/>
          </a:stretch>
        </p:blipFill>
        <p:spPr>
          <a:xfrm>
            <a:off x="116839" y="4834889"/>
            <a:ext cx="4052589" cy="1937227"/>
          </a:xfrm>
          <a:prstGeom prst="rect">
            <a:avLst/>
          </a:prstGeom>
        </p:spPr>
      </p:pic>
      <p:pic>
        <p:nvPicPr>
          <p:cNvPr id="8" name="Picture 7">
            <a:extLst>
              <a:ext uri="{FF2B5EF4-FFF2-40B4-BE49-F238E27FC236}">
                <a16:creationId xmlns:a16="http://schemas.microsoft.com/office/drawing/2014/main" id="{34264E58-253B-994A-93B6-714C1173B530}"/>
              </a:ext>
            </a:extLst>
          </p:cNvPr>
          <p:cNvPicPr>
            <a:picLocks noChangeAspect="1"/>
          </p:cNvPicPr>
          <p:nvPr/>
        </p:nvPicPr>
        <p:blipFill>
          <a:blip r:embed="rId5"/>
          <a:stretch>
            <a:fillRect/>
          </a:stretch>
        </p:blipFill>
        <p:spPr>
          <a:xfrm>
            <a:off x="116840" y="0"/>
            <a:ext cx="2312760" cy="1337310"/>
          </a:xfrm>
          <a:prstGeom prst="rect">
            <a:avLst/>
          </a:prstGeom>
        </p:spPr>
      </p:pic>
      <p:pic>
        <p:nvPicPr>
          <p:cNvPr id="9" name="Picture 8">
            <a:extLst>
              <a:ext uri="{FF2B5EF4-FFF2-40B4-BE49-F238E27FC236}">
                <a16:creationId xmlns:a16="http://schemas.microsoft.com/office/drawing/2014/main" id="{8FC7C054-15D9-544A-837D-9030274782B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23665" y="4732020"/>
            <a:ext cx="2956560" cy="1478280"/>
          </a:xfrm>
          <a:prstGeom prst="rect">
            <a:avLst/>
          </a:prstGeom>
        </p:spPr>
      </p:pic>
    </p:spTree>
    <p:extLst>
      <p:ext uri="{BB962C8B-B14F-4D97-AF65-F5344CB8AC3E}">
        <p14:creationId xmlns:p14="http://schemas.microsoft.com/office/powerpoint/2010/main" val="246721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29D7E-0CBF-6C40-AAE0-617918A029F3}"/>
              </a:ext>
            </a:extLst>
          </p:cNvPr>
          <p:cNvSpPr>
            <a:spLocks noGrp="1"/>
          </p:cNvSpPr>
          <p:nvPr>
            <p:ph type="title"/>
          </p:nvPr>
        </p:nvSpPr>
        <p:spPr/>
        <p:txBody>
          <a:bodyPr/>
          <a:lstStyle/>
          <a:p>
            <a:r>
              <a:rPr lang="en-US" dirty="0"/>
              <a:t>What other Cloud Providers?</a:t>
            </a:r>
          </a:p>
        </p:txBody>
      </p:sp>
      <p:sp>
        <p:nvSpPr>
          <p:cNvPr id="3" name="Content Placeholder 2">
            <a:extLst>
              <a:ext uri="{FF2B5EF4-FFF2-40B4-BE49-F238E27FC236}">
                <a16:creationId xmlns:a16="http://schemas.microsoft.com/office/drawing/2014/main" id="{0640A7FE-5A10-4840-9E8B-7AE9300DE50E}"/>
              </a:ext>
            </a:extLst>
          </p:cNvPr>
          <p:cNvSpPr>
            <a:spLocks noGrp="1"/>
          </p:cNvSpPr>
          <p:nvPr>
            <p:ph idx="1"/>
          </p:nvPr>
        </p:nvSpPr>
        <p:spPr/>
        <p:txBody>
          <a:bodyPr/>
          <a:lstStyle/>
          <a:p>
            <a:r>
              <a:rPr lang="en-US" dirty="0"/>
              <a:t>AWS</a:t>
            </a:r>
          </a:p>
          <a:p>
            <a:r>
              <a:rPr lang="en-US" dirty="0"/>
              <a:t>Google Cloud P.</a:t>
            </a:r>
          </a:p>
          <a:p>
            <a:r>
              <a:rPr lang="en-US" dirty="0"/>
              <a:t>Microsoft Azure</a:t>
            </a:r>
          </a:p>
          <a:p>
            <a:r>
              <a:rPr lang="en-US" dirty="0"/>
              <a:t>Rackspace</a:t>
            </a:r>
          </a:p>
          <a:p>
            <a:r>
              <a:rPr lang="en-US" dirty="0"/>
              <a:t>IBM Cloud</a:t>
            </a:r>
          </a:p>
          <a:p>
            <a:r>
              <a:rPr lang="en-US" dirty="0"/>
              <a:t>Oracle Cloud</a:t>
            </a:r>
          </a:p>
          <a:p>
            <a:r>
              <a:rPr lang="en-US" dirty="0"/>
              <a:t>Alibaba Cloud</a:t>
            </a:r>
          </a:p>
          <a:p>
            <a:r>
              <a:rPr lang="en-US" dirty="0"/>
              <a:t>Etc.</a:t>
            </a:r>
          </a:p>
          <a:p>
            <a:endParaRPr lang="en-US" dirty="0"/>
          </a:p>
        </p:txBody>
      </p:sp>
      <p:pic>
        <p:nvPicPr>
          <p:cNvPr id="4" name="Picture 3">
            <a:extLst>
              <a:ext uri="{FF2B5EF4-FFF2-40B4-BE49-F238E27FC236}">
                <a16:creationId xmlns:a16="http://schemas.microsoft.com/office/drawing/2014/main" id="{33C402EE-128A-B944-8BFD-710783E02D3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00682" y="1303020"/>
            <a:ext cx="8592258" cy="5554981"/>
          </a:xfrm>
          <a:prstGeom prst="rect">
            <a:avLst/>
          </a:prstGeom>
        </p:spPr>
      </p:pic>
    </p:spTree>
    <p:extLst>
      <p:ext uri="{BB962C8B-B14F-4D97-AF65-F5344CB8AC3E}">
        <p14:creationId xmlns:p14="http://schemas.microsoft.com/office/powerpoint/2010/main" val="2599049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69631-D504-0D4A-9F50-4AD5B31D7D47}"/>
              </a:ext>
            </a:extLst>
          </p:cNvPr>
          <p:cNvSpPr>
            <a:spLocks noGrp="1"/>
          </p:cNvSpPr>
          <p:nvPr>
            <p:ph type="title"/>
          </p:nvPr>
        </p:nvSpPr>
        <p:spPr/>
        <p:txBody>
          <a:bodyPr/>
          <a:lstStyle/>
          <a:p>
            <a:r>
              <a:rPr lang="en-US" dirty="0"/>
              <a:t>AWS : Core Services</a:t>
            </a:r>
          </a:p>
        </p:txBody>
      </p:sp>
      <p:sp>
        <p:nvSpPr>
          <p:cNvPr id="3" name="Content Placeholder 2">
            <a:extLst>
              <a:ext uri="{FF2B5EF4-FFF2-40B4-BE49-F238E27FC236}">
                <a16:creationId xmlns:a16="http://schemas.microsoft.com/office/drawing/2014/main" id="{C2D11BA5-BE50-9A47-A582-6F2EF1AD72A5}"/>
              </a:ext>
            </a:extLst>
          </p:cNvPr>
          <p:cNvSpPr>
            <a:spLocks noGrp="1"/>
          </p:cNvSpPr>
          <p:nvPr>
            <p:ph idx="1"/>
          </p:nvPr>
        </p:nvSpPr>
        <p:spPr/>
        <p:txBody>
          <a:bodyPr>
            <a:normAutofit fontScale="85000" lnSpcReduction="20000"/>
          </a:bodyPr>
          <a:lstStyle/>
          <a:p>
            <a:r>
              <a:rPr lang="en-US" dirty="0"/>
              <a:t>Overview of Services and Categories</a:t>
            </a:r>
          </a:p>
          <a:p>
            <a:r>
              <a:rPr lang="en-US" dirty="0"/>
              <a:t>AWS Global Infrastructure</a:t>
            </a:r>
          </a:p>
          <a:p>
            <a:pPr lvl="1"/>
            <a:r>
              <a:rPr lang="en-US" dirty="0"/>
              <a:t>Regions</a:t>
            </a:r>
          </a:p>
          <a:p>
            <a:pPr lvl="1"/>
            <a:r>
              <a:rPr lang="en-US" dirty="0"/>
              <a:t>Availability Groups</a:t>
            </a:r>
          </a:p>
          <a:p>
            <a:pPr lvl="1"/>
            <a:r>
              <a:rPr lang="en-US" dirty="0"/>
              <a:t>Edge Locations</a:t>
            </a:r>
          </a:p>
          <a:p>
            <a:r>
              <a:rPr lang="en-US" dirty="0"/>
              <a:t>Amazon (VPC) Virtual Private Cloud</a:t>
            </a:r>
          </a:p>
          <a:p>
            <a:r>
              <a:rPr lang="en-US" dirty="0"/>
              <a:t>Security Groups</a:t>
            </a:r>
          </a:p>
          <a:p>
            <a:r>
              <a:rPr lang="en-US" dirty="0"/>
              <a:t>Amazon EC2</a:t>
            </a:r>
          </a:p>
          <a:p>
            <a:r>
              <a:rPr lang="en-US" dirty="0"/>
              <a:t>Amazon S3</a:t>
            </a:r>
          </a:p>
          <a:p>
            <a:r>
              <a:rPr lang="en-US" dirty="0"/>
              <a:t>AWS Database Solutions</a:t>
            </a:r>
          </a:p>
          <a:p>
            <a:pPr lvl="1"/>
            <a:r>
              <a:rPr lang="en-US" dirty="0"/>
              <a:t>Amazon Aurora</a:t>
            </a:r>
          </a:p>
          <a:p>
            <a:pPr lvl="1"/>
            <a:r>
              <a:rPr lang="en-US" dirty="0"/>
              <a:t>Amazon RDS</a:t>
            </a:r>
          </a:p>
          <a:p>
            <a:pPr lvl="1"/>
            <a:r>
              <a:rPr lang="en-US" dirty="0"/>
              <a:t>Amazon DynamoDB</a:t>
            </a:r>
          </a:p>
          <a:p>
            <a:endParaRPr lang="en-US" dirty="0"/>
          </a:p>
        </p:txBody>
      </p:sp>
      <p:pic>
        <p:nvPicPr>
          <p:cNvPr id="4" name="Picture 3">
            <a:extLst>
              <a:ext uri="{FF2B5EF4-FFF2-40B4-BE49-F238E27FC236}">
                <a16:creationId xmlns:a16="http://schemas.microsoft.com/office/drawing/2014/main" id="{037DACD0-5E17-8744-9E13-3BE6C4329B6C}"/>
              </a:ext>
            </a:extLst>
          </p:cNvPr>
          <p:cNvPicPr>
            <a:picLocks noChangeAspect="1"/>
          </p:cNvPicPr>
          <p:nvPr/>
        </p:nvPicPr>
        <p:blipFill>
          <a:blip r:embed="rId2"/>
          <a:stretch>
            <a:fillRect/>
          </a:stretch>
        </p:blipFill>
        <p:spPr>
          <a:xfrm>
            <a:off x="6096000" y="2559368"/>
            <a:ext cx="5722017" cy="3372802"/>
          </a:xfrm>
          <a:prstGeom prst="rect">
            <a:avLst/>
          </a:prstGeom>
        </p:spPr>
      </p:pic>
    </p:spTree>
    <p:extLst>
      <p:ext uri="{BB962C8B-B14F-4D97-AF65-F5344CB8AC3E}">
        <p14:creationId xmlns:p14="http://schemas.microsoft.com/office/powerpoint/2010/main" val="1170087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31005-14B8-AD44-A99E-1F64A8BCE5DD}"/>
              </a:ext>
            </a:extLst>
          </p:cNvPr>
          <p:cNvSpPr>
            <a:spLocks noGrp="1"/>
          </p:cNvSpPr>
          <p:nvPr>
            <p:ph type="title"/>
          </p:nvPr>
        </p:nvSpPr>
        <p:spPr/>
        <p:txBody>
          <a:bodyPr/>
          <a:lstStyle/>
          <a:p>
            <a:r>
              <a:rPr lang="en-US" dirty="0"/>
              <a:t>Overview of Services and Categories</a:t>
            </a:r>
          </a:p>
        </p:txBody>
      </p:sp>
      <p:sp>
        <p:nvSpPr>
          <p:cNvPr id="3" name="Content Placeholder 2">
            <a:extLst>
              <a:ext uri="{FF2B5EF4-FFF2-40B4-BE49-F238E27FC236}">
                <a16:creationId xmlns:a16="http://schemas.microsoft.com/office/drawing/2014/main" id="{88592B1A-5AC7-9141-8F38-6F1F331A17D4}"/>
              </a:ext>
            </a:extLst>
          </p:cNvPr>
          <p:cNvSpPr>
            <a:spLocks noGrp="1"/>
          </p:cNvSpPr>
          <p:nvPr>
            <p:ph idx="1"/>
          </p:nvPr>
        </p:nvSpPr>
        <p:spPr/>
        <p:txBody>
          <a:bodyPr/>
          <a:lstStyle/>
          <a:p>
            <a:r>
              <a:rPr lang="en-US" dirty="0"/>
              <a:t>Overview of Services and Categories</a:t>
            </a:r>
          </a:p>
          <a:p>
            <a:endParaRPr lang="en-US" dirty="0"/>
          </a:p>
        </p:txBody>
      </p:sp>
      <p:pic>
        <p:nvPicPr>
          <p:cNvPr id="4" name="Picture 3">
            <a:extLst>
              <a:ext uri="{FF2B5EF4-FFF2-40B4-BE49-F238E27FC236}">
                <a16:creationId xmlns:a16="http://schemas.microsoft.com/office/drawing/2014/main" id="{19AA259B-BB3D-D043-B923-9BD04DA01A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5174" y="1303020"/>
            <a:ext cx="10081866" cy="5146675"/>
          </a:xfrm>
          <a:prstGeom prst="rect">
            <a:avLst/>
          </a:prstGeom>
        </p:spPr>
      </p:pic>
      <p:sp>
        <p:nvSpPr>
          <p:cNvPr id="5" name="Rectangle 4">
            <a:extLst>
              <a:ext uri="{FF2B5EF4-FFF2-40B4-BE49-F238E27FC236}">
                <a16:creationId xmlns:a16="http://schemas.microsoft.com/office/drawing/2014/main" id="{B05803C2-12D9-074E-97B6-1AE3A8942DCC}"/>
              </a:ext>
            </a:extLst>
          </p:cNvPr>
          <p:cNvSpPr/>
          <p:nvPr/>
        </p:nvSpPr>
        <p:spPr>
          <a:xfrm>
            <a:off x="1865973" y="6449695"/>
            <a:ext cx="5036122" cy="646331"/>
          </a:xfrm>
          <a:prstGeom prst="rect">
            <a:avLst/>
          </a:prstGeom>
        </p:spPr>
        <p:txBody>
          <a:bodyPr wrap="none">
            <a:spAutoFit/>
          </a:bodyPr>
          <a:lstStyle/>
          <a:p>
            <a:r>
              <a:rPr lang="en-US" dirty="0">
                <a:hlinkClick r:id="rId3"/>
              </a:rPr>
              <a:t>https://aws.amazon.com/</a:t>
            </a:r>
            <a:r>
              <a:rPr lang="en-US" dirty="0"/>
              <a:t>.  </a:t>
            </a:r>
            <a:r>
              <a:rPr lang="en-US" dirty="0">
                <a:sym typeface="Wingdings" pitchFamily="2" charset="2"/>
              </a:rPr>
              <a:t> </a:t>
            </a:r>
            <a:r>
              <a:rPr lang="en-US" dirty="0"/>
              <a:t>Explore Our Products</a:t>
            </a:r>
          </a:p>
          <a:p>
            <a:endParaRPr lang="en-US" dirty="0"/>
          </a:p>
        </p:txBody>
      </p:sp>
    </p:spTree>
    <p:extLst>
      <p:ext uri="{BB962C8B-B14F-4D97-AF65-F5344CB8AC3E}">
        <p14:creationId xmlns:p14="http://schemas.microsoft.com/office/powerpoint/2010/main" val="2104138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AE8FB-F716-2341-8C31-F74692510D34}"/>
              </a:ext>
            </a:extLst>
          </p:cNvPr>
          <p:cNvSpPr>
            <a:spLocks noGrp="1"/>
          </p:cNvSpPr>
          <p:nvPr>
            <p:ph type="title"/>
          </p:nvPr>
        </p:nvSpPr>
        <p:spPr/>
        <p:txBody>
          <a:bodyPr/>
          <a:lstStyle/>
          <a:p>
            <a:r>
              <a:rPr lang="en-US" dirty="0"/>
              <a:t>AWS Global Infrastructure</a:t>
            </a:r>
          </a:p>
        </p:txBody>
      </p:sp>
      <p:sp>
        <p:nvSpPr>
          <p:cNvPr id="3" name="Content Placeholder 2">
            <a:extLst>
              <a:ext uri="{FF2B5EF4-FFF2-40B4-BE49-F238E27FC236}">
                <a16:creationId xmlns:a16="http://schemas.microsoft.com/office/drawing/2014/main" id="{AB353A89-5ED2-BE47-A190-908029F56F9E}"/>
              </a:ext>
            </a:extLst>
          </p:cNvPr>
          <p:cNvSpPr>
            <a:spLocks noGrp="1"/>
          </p:cNvSpPr>
          <p:nvPr>
            <p:ph idx="1"/>
          </p:nvPr>
        </p:nvSpPr>
        <p:spPr>
          <a:xfrm>
            <a:off x="838200" y="1825625"/>
            <a:ext cx="3630931" cy="4351338"/>
          </a:xfrm>
        </p:spPr>
        <p:txBody>
          <a:bodyPr/>
          <a:lstStyle/>
          <a:p>
            <a:r>
              <a:rPr lang="en-US" dirty="0"/>
              <a:t>AWS Global Infrastructure</a:t>
            </a:r>
          </a:p>
          <a:p>
            <a:pPr lvl="1"/>
            <a:r>
              <a:rPr lang="en-US" dirty="0"/>
              <a:t>Regions</a:t>
            </a:r>
          </a:p>
          <a:p>
            <a:pPr lvl="1"/>
            <a:r>
              <a:rPr lang="en-US" dirty="0"/>
              <a:t>Availability Groups</a:t>
            </a:r>
          </a:p>
          <a:p>
            <a:pPr lvl="1"/>
            <a:r>
              <a:rPr lang="en-US" dirty="0"/>
              <a:t>Edge Locations</a:t>
            </a:r>
          </a:p>
          <a:p>
            <a:endParaRPr lang="en-US" dirty="0"/>
          </a:p>
        </p:txBody>
      </p:sp>
      <p:pic>
        <p:nvPicPr>
          <p:cNvPr id="4" name="Picture 3">
            <a:extLst>
              <a:ext uri="{FF2B5EF4-FFF2-40B4-BE49-F238E27FC236}">
                <a16:creationId xmlns:a16="http://schemas.microsoft.com/office/drawing/2014/main" id="{FF90460F-C3F1-1040-902C-0545D0111E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69131" y="1211580"/>
            <a:ext cx="7395210" cy="5383530"/>
          </a:xfrm>
          <a:prstGeom prst="rect">
            <a:avLst/>
          </a:prstGeom>
        </p:spPr>
      </p:pic>
    </p:spTree>
    <p:extLst>
      <p:ext uri="{BB962C8B-B14F-4D97-AF65-F5344CB8AC3E}">
        <p14:creationId xmlns:p14="http://schemas.microsoft.com/office/powerpoint/2010/main" val="1983345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1E3E8-BEF3-4547-BE22-8420D66680E1}"/>
              </a:ext>
            </a:extLst>
          </p:cNvPr>
          <p:cNvSpPr>
            <a:spLocks noGrp="1"/>
          </p:cNvSpPr>
          <p:nvPr>
            <p:ph type="title"/>
          </p:nvPr>
        </p:nvSpPr>
        <p:spPr/>
        <p:txBody>
          <a:bodyPr/>
          <a:lstStyle/>
          <a:p>
            <a:r>
              <a:rPr lang="en-US" dirty="0"/>
              <a:t>Amazon (VPC) Virtual Private Cloud</a:t>
            </a:r>
          </a:p>
        </p:txBody>
      </p:sp>
      <p:pic>
        <p:nvPicPr>
          <p:cNvPr id="8" name="Content Placeholder 7">
            <a:extLst>
              <a:ext uri="{FF2B5EF4-FFF2-40B4-BE49-F238E27FC236}">
                <a16:creationId xmlns:a16="http://schemas.microsoft.com/office/drawing/2014/main" id="{4B138384-A97C-C546-AA01-C6E2D2B66E78}"/>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1276141" y="1690688"/>
            <a:ext cx="7444949" cy="4221481"/>
          </a:xfrm>
          <a:prstGeom prst="rect">
            <a:avLst/>
          </a:prstGeom>
        </p:spPr>
      </p:pic>
    </p:spTree>
    <p:extLst>
      <p:ext uri="{BB962C8B-B14F-4D97-AF65-F5344CB8AC3E}">
        <p14:creationId xmlns:p14="http://schemas.microsoft.com/office/powerpoint/2010/main" val="4051842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F439B-3C29-0B46-A3F3-1D34D2393825}"/>
              </a:ext>
            </a:extLst>
          </p:cNvPr>
          <p:cNvSpPr>
            <a:spLocks noGrp="1"/>
          </p:cNvSpPr>
          <p:nvPr>
            <p:ph type="title"/>
          </p:nvPr>
        </p:nvSpPr>
        <p:spPr/>
        <p:txBody>
          <a:bodyPr/>
          <a:lstStyle/>
          <a:p>
            <a:r>
              <a:rPr lang="en-US" dirty="0"/>
              <a:t>Amazon (VPC) Virtual Private Cloud</a:t>
            </a:r>
          </a:p>
        </p:txBody>
      </p:sp>
      <p:sp>
        <p:nvSpPr>
          <p:cNvPr id="3" name="Content Placeholder 2">
            <a:extLst>
              <a:ext uri="{FF2B5EF4-FFF2-40B4-BE49-F238E27FC236}">
                <a16:creationId xmlns:a16="http://schemas.microsoft.com/office/drawing/2014/main" id="{C8903912-0351-7749-9F9C-0B1360714237}"/>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7A5E60A2-B6C0-9848-A340-A2A7C208A88C}"/>
              </a:ext>
            </a:extLst>
          </p:cNvPr>
          <p:cNvPicPr>
            <a:picLocks noChangeAspect="1"/>
          </p:cNvPicPr>
          <p:nvPr/>
        </p:nvPicPr>
        <p:blipFill>
          <a:blip r:embed="rId2"/>
          <a:stretch>
            <a:fillRect/>
          </a:stretch>
        </p:blipFill>
        <p:spPr>
          <a:xfrm>
            <a:off x="1280160" y="1825624"/>
            <a:ext cx="9212580" cy="4680345"/>
          </a:xfrm>
          <a:prstGeom prst="rect">
            <a:avLst/>
          </a:prstGeom>
        </p:spPr>
      </p:pic>
    </p:spTree>
    <p:extLst>
      <p:ext uri="{BB962C8B-B14F-4D97-AF65-F5344CB8AC3E}">
        <p14:creationId xmlns:p14="http://schemas.microsoft.com/office/powerpoint/2010/main" val="4071270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DF19-2E41-D646-BA37-1CBC6A5FB7D7}"/>
              </a:ext>
            </a:extLst>
          </p:cNvPr>
          <p:cNvSpPr>
            <a:spLocks noGrp="1"/>
          </p:cNvSpPr>
          <p:nvPr>
            <p:ph type="title"/>
          </p:nvPr>
        </p:nvSpPr>
        <p:spPr/>
        <p:txBody>
          <a:bodyPr/>
          <a:lstStyle/>
          <a:p>
            <a:r>
              <a:rPr lang="en-US" dirty="0"/>
              <a:t>Features – Amazon VPC</a:t>
            </a:r>
          </a:p>
        </p:txBody>
      </p:sp>
      <p:pic>
        <p:nvPicPr>
          <p:cNvPr id="4" name="Content Placeholder 3">
            <a:extLst>
              <a:ext uri="{FF2B5EF4-FFF2-40B4-BE49-F238E27FC236}">
                <a16:creationId xmlns:a16="http://schemas.microsoft.com/office/drawing/2014/main" id="{36052510-4815-1C4F-AE8D-50D4D401245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474005" y="1825625"/>
            <a:ext cx="9243990" cy="4351338"/>
          </a:xfrm>
          <a:prstGeom prst="rect">
            <a:avLst/>
          </a:prstGeom>
        </p:spPr>
      </p:pic>
    </p:spTree>
    <p:extLst>
      <p:ext uri="{BB962C8B-B14F-4D97-AF65-F5344CB8AC3E}">
        <p14:creationId xmlns:p14="http://schemas.microsoft.com/office/powerpoint/2010/main" val="358189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B3ADF-1A26-5047-8642-E3DBB80C1B1D}"/>
              </a:ext>
            </a:extLst>
          </p:cNvPr>
          <p:cNvSpPr>
            <a:spLocks noGrp="1"/>
          </p:cNvSpPr>
          <p:nvPr>
            <p:ph type="title"/>
          </p:nvPr>
        </p:nvSpPr>
        <p:spPr/>
        <p:txBody>
          <a:bodyPr/>
          <a:lstStyle/>
          <a:p>
            <a:r>
              <a:rPr lang="en-US" dirty="0"/>
              <a:t>Example – VPC</a:t>
            </a:r>
          </a:p>
        </p:txBody>
      </p:sp>
      <p:pic>
        <p:nvPicPr>
          <p:cNvPr id="4" name="Content Placeholder 3">
            <a:extLst>
              <a:ext uri="{FF2B5EF4-FFF2-40B4-BE49-F238E27FC236}">
                <a16:creationId xmlns:a16="http://schemas.microsoft.com/office/drawing/2014/main" id="{E605A4BC-903D-2E41-ADB9-312AB314F770}"/>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4571999" y="760450"/>
            <a:ext cx="7557135" cy="6097550"/>
          </a:xfrm>
          <a:prstGeom prst="rect">
            <a:avLst/>
          </a:prstGeom>
        </p:spPr>
      </p:pic>
    </p:spTree>
    <p:extLst>
      <p:ext uri="{BB962C8B-B14F-4D97-AF65-F5344CB8AC3E}">
        <p14:creationId xmlns:p14="http://schemas.microsoft.com/office/powerpoint/2010/main" val="145592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E3CB2-EA39-6949-B0D9-CBA6AE9D63BE}"/>
              </a:ext>
            </a:extLst>
          </p:cNvPr>
          <p:cNvSpPr>
            <a:spLocks noGrp="1"/>
          </p:cNvSpPr>
          <p:nvPr>
            <p:ph type="title"/>
          </p:nvPr>
        </p:nvSpPr>
        <p:spPr/>
        <p:txBody>
          <a:bodyPr/>
          <a:lstStyle/>
          <a:p>
            <a:r>
              <a:rPr lang="en-US" dirty="0"/>
              <a:t>Security Groups</a:t>
            </a:r>
          </a:p>
        </p:txBody>
      </p:sp>
      <p:pic>
        <p:nvPicPr>
          <p:cNvPr id="4" name="Content Placeholder 3">
            <a:extLst>
              <a:ext uri="{FF2B5EF4-FFF2-40B4-BE49-F238E27FC236}">
                <a16:creationId xmlns:a16="http://schemas.microsoft.com/office/drawing/2014/main" id="{7319F1C5-D01A-264C-B695-48DB252A2A1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014031" y="1825625"/>
            <a:ext cx="8163938" cy="4351338"/>
          </a:xfrm>
          <a:prstGeom prst="rect">
            <a:avLst/>
          </a:prstGeom>
        </p:spPr>
      </p:pic>
    </p:spTree>
    <p:extLst>
      <p:ext uri="{BB962C8B-B14F-4D97-AF65-F5344CB8AC3E}">
        <p14:creationId xmlns:p14="http://schemas.microsoft.com/office/powerpoint/2010/main" val="3235249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20BAB-8462-CF42-9692-C8276F88FE0C}"/>
              </a:ext>
            </a:extLst>
          </p:cNvPr>
          <p:cNvSpPr>
            <a:spLocks noGrp="1"/>
          </p:cNvSpPr>
          <p:nvPr>
            <p:ph type="title"/>
          </p:nvPr>
        </p:nvSpPr>
        <p:spPr/>
        <p:txBody>
          <a:bodyPr/>
          <a:lstStyle/>
          <a:p>
            <a:r>
              <a:rPr lang="en-US" dirty="0"/>
              <a:t>Key Pair</a:t>
            </a:r>
          </a:p>
        </p:txBody>
      </p:sp>
      <p:pic>
        <p:nvPicPr>
          <p:cNvPr id="4" name="Content Placeholder 3">
            <a:extLst>
              <a:ext uri="{FF2B5EF4-FFF2-40B4-BE49-F238E27FC236}">
                <a16:creationId xmlns:a16="http://schemas.microsoft.com/office/drawing/2014/main" id="{74D4FDE2-D5AB-7D45-ACC8-BAD217B398E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66895" y="1690688"/>
            <a:ext cx="10515600" cy="1714617"/>
          </a:xfrm>
          <a:prstGeom prst="rect">
            <a:avLst/>
          </a:prstGeom>
        </p:spPr>
      </p:pic>
      <p:pic>
        <p:nvPicPr>
          <p:cNvPr id="6" name="Picture 5">
            <a:extLst>
              <a:ext uri="{FF2B5EF4-FFF2-40B4-BE49-F238E27FC236}">
                <a16:creationId xmlns:a16="http://schemas.microsoft.com/office/drawing/2014/main" id="{557D2AF5-9882-4449-B8D0-51971A6A35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44661" y="3895132"/>
            <a:ext cx="7109139" cy="2282451"/>
          </a:xfrm>
          <a:prstGeom prst="rect">
            <a:avLst/>
          </a:prstGeom>
        </p:spPr>
      </p:pic>
      <p:sp>
        <p:nvSpPr>
          <p:cNvPr id="7" name="Rounded Rectangular Callout 6">
            <a:extLst>
              <a:ext uri="{FF2B5EF4-FFF2-40B4-BE49-F238E27FC236}">
                <a16:creationId xmlns:a16="http://schemas.microsoft.com/office/drawing/2014/main" id="{AACD19E5-2995-AE4E-BC3E-29016D1206EB}"/>
              </a:ext>
            </a:extLst>
          </p:cNvPr>
          <p:cNvSpPr/>
          <p:nvPr/>
        </p:nvSpPr>
        <p:spPr>
          <a:xfrm>
            <a:off x="838201" y="3798278"/>
            <a:ext cx="1573404" cy="864158"/>
          </a:xfrm>
          <a:prstGeom prst="wedgeRoundRectCallout">
            <a:avLst>
              <a:gd name="adj1" fmla="val 252752"/>
              <a:gd name="adj2" fmla="val 1167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pair Downloaded</a:t>
            </a:r>
          </a:p>
        </p:txBody>
      </p:sp>
    </p:spTree>
    <p:extLst>
      <p:ext uri="{BB962C8B-B14F-4D97-AF65-F5344CB8AC3E}">
        <p14:creationId xmlns:p14="http://schemas.microsoft.com/office/powerpoint/2010/main" val="3923793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3ECB5-F5BD-A44E-BD7B-E72B281C4144}"/>
              </a:ext>
            </a:extLst>
          </p:cNvPr>
          <p:cNvSpPr>
            <a:spLocks noGrp="1"/>
          </p:cNvSpPr>
          <p:nvPr>
            <p:ph type="title"/>
          </p:nvPr>
        </p:nvSpPr>
        <p:spPr/>
        <p:txBody>
          <a:bodyPr/>
          <a:lstStyle/>
          <a:p>
            <a:r>
              <a:rPr lang="en-US" dirty="0"/>
              <a:t>Scope</a:t>
            </a:r>
          </a:p>
        </p:txBody>
      </p:sp>
      <p:sp>
        <p:nvSpPr>
          <p:cNvPr id="3" name="Content Placeholder 2">
            <a:extLst>
              <a:ext uri="{FF2B5EF4-FFF2-40B4-BE49-F238E27FC236}">
                <a16:creationId xmlns:a16="http://schemas.microsoft.com/office/drawing/2014/main" id="{2D1580B5-872F-1140-A071-FB315F28BF0B}"/>
              </a:ext>
            </a:extLst>
          </p:cNvPr>
          <p:cNvSpPr>
            <a:spLocks noGrp="1"/>
          </p:cNvSpPr>
          <p:nvPr>
            <p:ph sz="quarter" idx="13"/>
          </p:nvPr>
        </p:nvSpPr>
        <p:spPr>
          <a:xfrm>
            <a:off x="913774" y="1690688"/>
            <a:ext cx="10363826" cy="4770402"/>
          </a:xfrm>
        </p:spPr>
        <p:txBody>
          <a:bodyPr/>
          <a:lstStyle/>
          <a:p>
            <a:r>
              <a:rPr lang="en-US" dirty="0"/>
              <a:t>What is cloud computing?</a:t>
            </a:r>
          </a:p>
          <a:p>
            <a:r>
              <a:rPr lang="en-US" dirty="0"/>
              <a:t>What other cloud providers?</a:t>
            </a:r>
          </a:p>
          <a:p>
            <a:r>
              <a:rPr lang="en-US" dirty="0"/>
              <a:t>AWS : Core Services</a:t>
            </a:r>
          </a:p>
          <a:p>
            <a:r>
              <a:rPr lang="en-US" dirty="0"/>
              <a:t>Connection Tools (Putty, </a:t>
            </a:r>
            <a:r>
              <a:rPr lang="en-US" dirty="0" err="1"/>
              <a:t>ssh</a:t>
            </a:r>
            <a:r>
              <a:rPr lang="en-US" dirty="0"/>
              <a:t> terminal, </a:t>
            </a:r>
            <a:r>
              <a:rPr lang="en-US" dirty="0" err="1"/>
              <a:t>pem</a:t>
            </a:r>
            <a:r>
              <a:rPr lang="en-US" dirty="0"/>
              <a:t>, key files etc.)</a:t>
            </a:r>
          </a:p>
          <a:p>
            <a:r>
              <a:rPr lang="en-US" dirty="0"/>
              <a:t>Amazon EC2 Management Portal Details </a:t>
            </a:r>
          </a:p>
          <a:p>
            <a:r>
              <a:rPr lang="en-US" dirty="0"/>
              <a:t>DEMO – Creating EC-2 (Linux/windows)</a:t>
            </a:r>
          </a:p>
          <a:p>
            <a:r>
              <a:rPr lang="en-US" dirty="0"/>
              <a:t>Hands on Session</a:t>
            </a:r>
          </a:p>
          <a:p>
            <a:endParaRPr lang="en-US" dirty="0"/>
          </a:p>
        </p:txBody>
      </p:sp>
    </p:spTree>
    <p:extLst>
      <p:ext uri="{BB962C8B-B14F-4D97-AF65-F5344CB8AC3E}">
        <p14:creationId xmlns:p14="http://schemas.microsoft.com/office/powerpoint/2010/main" val="1924840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799E5-4842-F94C-80B9-5847AE02E137}"/>
              </a:ext>
            </a:extLst>
          </p:cNvPr>
          <p:cNvSpPr>
            <a:spLocks noGrp="1"/>
          </p:cNvSpPr>
          <p:nvPr>
            <p:ph type="title"/>
          </p:nvPr>
        </p:nvSpPr>
        <p:spPr/>
        <p:txBody>
          <a:bodyPr/>
          <a:lstStyle/>
          <a:p>
            <a:r>
              <a:rPr lang="en-US" dirty="0"/>
              <a:t>Amazon EC2 – Demo</a:t>
            </a:r>
          </a:p>
        </p:txBody>
      </p:sp>
      <p:sp>
        <p:nvSpPr>
          <p:cNvPr id="3" name="Content Placeholder 2">
            <a:extLst>
              <a:ext uri="{FF2B5EF4-FFF2-40B4-BE49-F238E27FC236}">
                <a16:creationId xmlns:a16="http://schemas.microsoft.com/office/drawing/2014/main" id="{07A4D5EC-9C50-D84F-BC78-FCCF63353FCF}"/>
              </a:ext>
            </a:extLst>
          </p:cNvPr>
          <p:cNvSpPr>
            <a:spLocks noGrp="1"/>
          </p:cNvSpPr>
          <p:nvPr>
            <p:ph idx="1"/>
          </p:nvPr>
        </p:nvSpPr>
        <p:spPr/>
        <p:txBody>
          <a:bodyPr>
            <a:normAutofit lnSpcReduction="10000"/>
          </a:bodyPr>
          <a:lstStyle/>
          <a:p>
            <a:r>
              <a:rPr lang="en-US" dirty="0">
                <a:solidFill>
                  <a:srgbClr val="0432FF"/>
                </a:solidFill>
              </a:rPr>
              <a:t>Creating EC2 instance</a:t>
            </a:r>
          </a:p>
          <a:p>
            <a:pPr lvl="1"/>
            <a:r>
              <a:rPr lang="en-US" dirty="0"/>
              <a:t>Login with </a:t>
            </a:r>
            <a:r>
              <a:rPr lang="en-US" dirty="0" err="1"/>
              <a:t>userX</a:t>
            </a:r>
            <a:r>
              <a:rPr lang="en-US" dirty="0"/>
              <a:t> to the 151796043006 (mbilgenAWS2)  account</a:t>
            </a:r>
          </a:p>
          <a:p>
            <a:pPr lvl="1"/>
            <a:r>
              <a:rPr lang="en-US" dirty="0"/>
              <a:t>Create Security group with</a:t>
            </a:r>
          </a:p>
          <a:p>
            <a:pPr lvl="2"/>
            <a:r>
              <a:rPr lang="en-US" dirty="0" err="1"/>
              <a:t>ssh</a:t>
            </a:r>
            <a:r>
              <a:rPr lang="en-US" dirty="0"/>
              <a:t>, http, </a:t>
            </a:r>
            <a:r>
              <a:rPr lang="en-US" dirty="0" err="1"/>
              <a:t>icmp</a:t>
            </a:r>
            <a:r>
              <a:rPr lang="en-US" dirty="0"/>
              <a:t>, https, RDP allowed     IP CIDR: 0.0.0.0/0</a:t>
            </a:r>
          </a:p>
          <a:p>
            <a:pPr lvl="1"/>
            <a:r>
              <a:rPr lang="en-US" dirty="0"/>
              <a:t>Create  Key Pair</a:t>
            </a:r>
          </a:p>
          <a:p>
            <a:pPr lvl="2"/>
            <a:r>
              <a:rPr lang="en-US" dirty="0"/>
              <a:t>userX@mbilgenAWS2</a:t>
            </a:r>
          </a:p>
          <a:p>
            <a:pPr lvl="2"/>
            <a:r>
              <a:rPr lang="en-US" dirty="0"/>
              <a:t>Download </a:t>
            </a:r>
            <a:r>
              <a:rPr lang="en-US" dirty="0" err="1"/>
              <a:t>key.pem</a:t>
            </a:r>
            <a:r>
              <a:rPr lang="en-US" dirty="0"/>
              <a:t> file in a secure place</a:t>
            </a:r>
          </a:p>
          <a:p>
            <a:pPr lvl="1"/>
            <a:r>
              <a:rPr lang="en-US" dirty="0"/>
              <a:t>Launch/Create Instance / VM</a:t>
            </a:r>
          </a:p>
          <a:p>
            <a:pPr lvl="2"/>
            <a:r>
              <a:rPr lang="en-US" dirty="0"/>
              <a:t>Check Region – US West1 (California)</a:t>
            </a:r>
          </a:p>
          <a:p>
            <a:pPr lvl="2"/>
            <a:r>
              <a:rPr lang="en-US" dirty="0"/>
              <a:t>Step -1  : Select Amazon Linux  AMI – Free tier</a:t>
            </a:r>
          </a:p>
          <a:p>
            <a:pPr lvl="2"/>
            <a:r>
              <a:rPr lang="en-US" dirty="0"/>
              <a:t>Step -2 : Select t2.micro (Free tier)</a:t>
            </a:r>
          </a:p>
          <a:p>
            <a:pPr lvl="2"/>
            <a:r>
              <a:rPr lang="en-US" dirty="0"/>
              <a:t>Step-3 : Configure Instance Details</a:t>
            </a:r>
          </a:p>
        </p:txBody>
      </p:sp>
    </p:spTree>
    <p:extLst>
      <p:ext uri="{BB962C8B-B14F-4D97-AF65-F5344CB8AC3E}">
        <p14:creationId xmlns:p14="http://schemas.microsoft.com/office/powerpoint/2010/main" val="3151044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E0DB0-4C59-8245-AEF1-3FE8951B3EE4}"/>
              </a:ext>
            </a:extLst>
          </p:cNvPr>
          <p:cNvSpPr>
            <a:spLocks noGrp="1"/>
          </p:cNvSpPr>
          <p:nvPr>
            <p:ph type="title"/>
          </p:nvPr>
        </p:nvSpPr>
        <p:spPr/>
        <p:txBody>
          <a:bodyPr/>
          <a:lstStyle/>
          <a:p>
            <a:r>
              <a:rPr lang="en-US" dirty="0"/>
              <a:t>Amazon EC2 – Demo (Continue)</a:t>
            </a:r>
          </a:p>
        </p:txBody>
      </p:sp>
      <p:sp>
        <p:nvSpPr>
          <p:cNvPr id="3" name="Content Placeholder 2">
            <a:extLst>
              <a:ext uri="{FF2B5EF4-FFF2-40B4-BE49-F238E27FC236}">
                <a16:creationId xmlns:a16="http://schemas.microsoft.com/office/drawing/2014/main" id="{D3B0782F-28F8-1946-81B1-3331E350157E}"/>
              </a:ext>
            </a:extLst>
          </p:cNvPr>
          <p:cNvSpPr>
            <a:spLocks noGrp="1"/>
          </p:cNvSpPr>
          <p:nvPr>
            <p:ph idx="1"/>
          </p:nvPr>
        </p:nvSpPr>
        <p:spPr/>
        <p:txBody>
          <a:bodyPr/>
          <a:lstStyle/>
          <a:p>
            <a:pPr lvl="1"/>
            <a:r>
              <a:rPr lang="en-US" dirty="0"/>
              <a:t>Step-3 : Configure Instance Details (Continue)</a:t>
            </a:r>
          </a:p>
          <a:p>
            <a:pPr lvl="2"/>
            <a:r>
              <a:rPr lang="en-US" dirty="0"/>
              <a:t>Network : Default VPC</a:t>
            </a:r>
          </a:p>
          <a:p>
            <a:pPr lvl="2"/>
            <a:r>
              <a:rPr lang="en-US" dirty="0"/>
              <a:t>Subnet  : us-west-1a</a:t>
            </a:r>
          </a:p>
          <a:p>
            <a:pPr lvl="2"/>
            <a:r>
              <a:rPr lang="en-US" dirty="0"/>
              <a:t>Remaining as default values</a:t>
            </a:r>
          </a:p>
          <a:p>
            <a:pPr lvl="2"/>
            <a:r>
              <a:rPr lang="en-US" dirty="0"/>
              <a:t>Next : Add Storage</a:t>
            </a:r>
          </a:p>
          <a:p>
            <a:pPr lvl="1"/>
            <a:r>
              <a:rPr lang="en-US" dirty="0"/>
              <a:t>Step 4 :Add Storage</a:t>
            </a:r>
          </a:p>
          <a:p>
            <a:pPr lvl="2"/>
            <a:r>
              <a:rPr lang="en-US" dirty="0"/>
              <a:t>Leave as is </a:t>
            </a:r>
          </a:p>
          <a:p>
            <a:pPr lvl="1"/>
            <a:r>
              <a:rPr lang="en-US" dirty="0"/>
              <a:t> Step 5 : Add Tag</a:t>
            </a:r>
          </a:p>
          <a:p>
            <a:pPr lvl="2"/>
            <a:r>
              <a:rPr lang="en-US" dirty="0"/>
              <a:t>Leave as is</a:t>
            </a:r>
          </a:p>
          <a:p>
            <a:pPr lvl="1"/>
            <a:r>
              <a:rPr lang="en-US" dirty="0"/>
              <a:t>Step 6 : Configure Security Group</a:t>
            </a:r>
          </a:p>
          <a:p>
            <a:pPr lvl="2"/>
            <a:r>
              <a:rPr lang="en-US" dirty="0"/>
              <a:t>Select existing sg group –each user use their own</a:t>
            </a:r>
          </a:p>
        </p:txBody>
      </p:sp>
    </p:spTree>
    <p:extLst>
      <p:ext uri="{BB962C8B-B14F-4D97-AF65-F5344CB8AC3E}">
        <p14:creationId xmlns:p14="http://schemas.microsoft.com/office/powerpoint/2010/main" val="4111917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E0DB0-4C59-8245-AEF1-3FE8951B3EE4}"/>
              </a:ext>
            </a:extLst>
          </p:cNvPr>
          <p:cNvSpPr>
            <a:spLocks noGrp="1"/>
          </p:cNvSpPr>
          <p:nvPr>
            <p:ph type="title"/>
          </p:nvPr>
        </p:nvSpPr>
        <p:spPr/>
        <p:txBody>
          <a:bodyPr/>
          <a:lstStyle/>
          <a:p>
            <a:r>
              <a:rPr lang="en-US" dirty="0"/>
              <a:t>Amazon EC2 – Demo (Continue)</a:t>
            </a:r>
          </a:p>
        </p:txBody>
      </p:sp>
      <p:sp>
        <p:nvSpPr>
          <p:cNvPr id="3" name="Content Placeholder 2">
            <a:extLst>
              <a:ext uri="{FF2B5EF4-FFF2-40B4-BE49-F238E27FC236}">
                <a16:creationId xmlns:a16="http://schemas.microsoft.com/office/drawing/2014/main" id="{D3B0782F-28F8-1946-81B1-3331E350157E}"/>
              </a:ext>
            </a:extLst>
          </p:cNvPr>
          <p:cNvSpPr>
            <a:spLocks noGrp="1"/>
          </p:cNvSpPr>
          <p:nvPr>
            <p:ph idx="1"/>
          </p:nvPr>
        </p:nvSpPr>
        <p:spPr/>
        <p:txBody>
          <a:bodyPr/>
          <a:lstStyle/>
          <a:p>
            <a:pPr lvl="1"/>
            <a:r>
              <a:rPr lang="en-US" dirty="0"/>
              <a:t>Step 7 : Review Instance Launch</a:t>
            </a:r>
          </a:p>
          <a:p>
            <a:pPr lvl="2"/>
            <a:r>
              <a:rPr lang="en-US" dirty="0"/>
              <a:t>Launch </a:t>
            </a:r>
          </a:p>
          <a:p>
            <a:pPr lvl="1"/>
            <a:r>
              <a:rPr lang="en-US" dirty="0"/>
              <a:t>Select existing Key Pair</a:t>
            </a:r>
          </a:p>
          <a:p>
            <a:pPr lvl="2"/>
            <a:r>
              <a:rPr lang="en-US" dirty="0"/>
              <a:t>Each user choose their own key pair</a:t>
            </a:r>
          </a:p>
          <a:p>
            <a:pPr lvl="2"/>
            <a:r>
              <a:rPr lang="en-US" dirty="0"/>
              <a:t>Launch Instance</a:t>
            </a:r>
          </a:p>
          <a:p>
            <a:r>
              <a:rPr lang="en-US" dirty="0"/>
              <a:t>Connecting EC2-Linux Instance via Mac PC</a:t>
            </a:r>
          </a:p>
          <a:p>
            <a:pPr lvl="1"/>
            <a:r>
              <a:rPr lang="en-US" dirty="0"/>
              <a:t>Open Terminal</a:t>
            </a:r>
          </a:p>
          <a:p>
            <a:pPr lvl="1"/>
            <a:r>
              <a:rPr lang="en-US" dirty="0" err="1"/>
              <a:t>chmod</a:t>
            </a:r>
            <a:r>
              <a:rPr lang="en-US" dirty="0"/>
              <a:t> 400  </a:t>
            </a:r>
            <a:r>
              <a:rPr lang="en-US" dirty="0" err="1"/>
              <a:t>userXpem.file</a:t>
            </a:r>
            <a:endParaRPr lang="en-US" dirty="0"/>
          </a:p>
          <a:p>
            <a:pPr lvl="1"/>
            <a:r>
              <a:rPr lang="en-US" dirty="0"/>
              <a:t>$ </a:t>
            </a:r>
            <a:r>
              <a:rPr lang="en-US" dirty="0" err="1"/>
              <a:t>ssh</a:t>
            </a:r>
            <a:r>
              <a:rPr lang="en-US" dirty="0"/>
              <a:t> ec2-user@X.X.127.213 -</a:t>
            </a:r>
            <a:r>
              <a:rPr lang="en-US" dirty="0" err="1"/>
              <a:t>i</a:t>
            </a:r>
            <a:r>
              <a:rPr lang="en-US" dirty="0"/>
              <a:t> userXmbilgenAWS2.pem </a:t>
            </a:r>
          </a:p>
          <a:p>
            <a:pPr lvl="1"/>
            <a:endParaRPr lang="en-US" dirty="0"/>
          </a:p>
        </p:txBody>
      </p:sp>
    </p:spTree>
    <p:extLst>
      <p:ext uri="{BB962C8B-B14F-4D97-AF65-F5344CB8AC3E}">
        <p14:creationId xmlns:p14="http://schemas.microsoft.com/office/powerpoint/2010/main" val="3283341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E0DB0-4C59-8245-AEF1-3FE8951B3EE4}"/>
              </a:ext>
            </a:extLst>
          </p:cNvPr>
          <p:cNvSpPr>
            <a:spLocks noGrp="1"/>
          </p:cNvSpPr>
          <p:nvPr>
            <p:ph type="title"/>
          </p:nvPr>
        </p:nvSpPr>
        <p:spPr/>
        <p:txBody>
          <a:bodyPr/>
          <a:lstStyle/>
          <a:p>
            <a:r>
              <a:rPr lang="en-US" dirty="0"/>
              <a:t>Amazon EC2 – Demo (Continue)</a:t>
            </a:r>
          </a:p>
        </p:txBody>
      </p:sp>
      <p:sp>
        <p:nvSpPr>
          <p:cNvPr id="3" name="Content Placeholder 2">
            <a:extLst>
              <a:ext uri="{FF2B5EF4-FFF2-40B4-BE49-F238E27FC236}">
                <a16:creationId xmlns:a16="http://schemas.microsoft.com/office/drawing/2014/main" id="{D3B0782F-28F8-1946-81B1-3331E350157E}"/>
              </a:ext>
            </a:extLst>
          </p:cNvPr>
          <p:cNvSpPr>
            <a:spLocks noGrp="1"/>
          </p:cNvSpPr>
          <p:nvPr>
            <p:ph idx="1"/>
          </p:nvPr>
        </p:nvSpPr>
        <p:spPr>
          <a:xfrm>
            <a:off x="312420" y="1825625"/>
            <a:ext cx="7713434" cy="4351338"/>
          </a:xfrm>
        </p:spPr>
        <p:txBody>
          <a:bodyPr/>
          <a:lstStyle/>
          <a:p>
            <a:r>
              <a:rPr lang="en-US" dirty="0"/>
              <a:t>Connecting EC2 Linux Instance via Windows PC</a:t>
            </a:r>
          </a:p>
          <a:p>
            <a:pPr lvl="1"/>
            <a:r>
              <a:rPr lang="en-US" sz="2800" dirty="0"/>
              <a:t>Download MSI 64 bit (‘Windows Installer’)</a:t>
            </a:r>
            <a:endParaRPr lang="en-US" sz="2800" dirty="0">
              <a:hlinkClick r:id="rId3">
                <a:extLst>
                  <a:ext uri="{A12FA001-AC4F-418D-AE19-62706E023703}">
                    <ahyp:hlinkClr xmlns:ahyp="http://schemas.microsoft.com/office/drawing/2018/hyperlinkcolor" val="tx"/>
                  </a:ext>
                </a:extLst>
              </a:hlinkClick>
            </a:endParaRPr>
          </a:p>
          <a:p>
            <a:pPr lvl="2"/>
            <a:r>
              <a:rPr lang="en-US" sz="1800" dirty="0">
                <a:hlinkClick r:id="rId3"/>
              </a:rPr>
              <a:t>https://www.chiark.greenend.org.uk/~sgtatham/putty/latest.html</a:t>
            </a:r>
            <a:endParaRPr lang="en-US" sz="1800" dirty="0"/>
          </a:p>
          <a:p>
            <a:pPr lvl="1"/>
            <a:r>
              <a:rPr lang="en-US" dirty="0" err="1"/>
              <a:t>puttygen.exe</a:t>
            </a:r>
            <a:r>
              <a:rPr lang="en-US" dirty="0"/>
              <a:t>   -&gt; Key Generator</a:t>
            </a:r>
          </a:p>
          <a:p>
            <a:pPr lvl="2"/>
            <a:r>
              <a:rPr lang="en-US" dirty="0"/>
              <a:t>Convert .</a:t>
            </a:r>
            <a:r>
              <a:rPr lang="en-US" dirty="0" err="1"/>
              <a:t>pem</a:t>
            </a:r>
            <a:r>
              <a:rPr lang="en-US" dirty="0"/>
              <a:t> file to .</a:t>
            </a:r>
            <a:r>
              <a:rPr lang="en-US" dirty="0" err="1"/>
              <a:t>ppk</a:t>
            </a:r>
            <a:r>
              <a:rPr lang="en-US" dirty="0"/>
              <a:t> file</a:t>
            </a:r>
          </a:p>
          <a:p>
            <a:pPr lvl="2"/>
            <a:r>
              <a:rPr lang="en-US" dirty="0"/>
              <a:t>Convection -&gt; import key file -&gt; </a:t>
            </a:r>
          </a:p>
          <a:p>
            <a:pPr lvl="2"/>
            <a:r>
              <a:rPr lang="en-US" dirty="0"/>
              <a:t>Select </a:t>
            </a:r>
            <a:r>
              <a:rPr lang="en-US" dirty="0" err="1"/>
              <a:t>pem</a:t>
            </a:r>
            <a:r>
              <a:rPr lang="en-US" dirty="0"/>
              <a:t> file -&gt; Save Private Key as .</a:t>
            </a:r>
            <a:r>
              <a:rPr lang="en-US" dirty="0" err="1"/>
              <a:t>ppk</a:t>
            </a:r>
            <a:endParaRPr lang="en-US" dirty="0"/>
          </a:p>
          <a:p>
            <a:pPr lvl="1"/>
            <a:r>
              <a:rPr lang="en-US" dirty="0" err="1"/>
              <a:t>putty.exe</a:t>
            </a:r>
            <a:r>
              <a:rPr lang="en-US" dirty="0"/>
              <a:t> -&gt;open</a:t>
            </a:r>
          </a:p>
          <a:p>
            <a:pPr lvl="2"/>
            <a:r>
              <a:rPr lang="en-US" b="1" dirty="0"/>
              <a:t>Hostname IP </a:t>
            </a:r>
            <a:r>
              <a:rPr lang="en-US" dirty="0"/>
              <a:t>: set your EC2 VM IP</a:t>
            </a:r>
          </a:p>
          <a:p>
            <a:pPr lvl="2"/>
            <a:r>
              <a:rPr lang="en-US" b="1" dirty="0"/>
              <a:t>ec2-user</a:t>
            </a:r>
            <a:r>
              <a:rPr lang="en-US" dirty="0"/>
              <a:t> is the default username for AWS Amazon AMI</a:t>
            </a:r>
          </a:p>
          <a:p>
            <a:pPr lvl="2"/>
            <a:endParaRPr lang="en-US" dirty="0"/>
          </a:p>
          <a:p>
            <a:pPr lvl="1"/>
            <a:endParaRPr lang="en-US" dirty="0"/>
          </a:p>
        </p:txBody>
      </p:sp>
      <p:pic>
        <p:nvPicPr>
          <p:cNvPr id="4" name="Picture 3">
            <a:extLst>
              <a:ext uri="{FF2B5EF4-FFF2-40B4-BE49-F238E27FC236}">
                <a16:creationId xmlns:a16="http://schemas.microsoft.com/office/drawing/2014/main" id="{C7E968ED-DE04-C144-80DA-750385BABD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77264" y="2606040"/>
            <a:ext cx="4055656" cy="3874770"/>
          </a:xfrm>
          <a:prstGeom prst="rect">
            <a:avLst/>
          </a:prstGeom>
        </p:spPr>
      </p:pic>
    </p:spTree>
    <p:extLst>
      <p:ext uri="{BB962C8B-B14F-4D97-AF65-F5344CB8AC3E}">
        <p14:creationId xmlns:p14="http://schemas.microsoft.com/office/powerpoint/2010/main" val="3929394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E0DB0-4C59-8245-AEF1-3FE8951B3EE4}"/>
              </a:ext>
            </a:extLst>
          </p:cNvPr>
          <p:cNvSpPr>
            <a:spLocks noGrp="1"/>
          </p:cNvSpPr>
          <p:nvPr>
            <p:ph type="title"/>
          </p:nvPr>
        </p:nvSpPr>
        <p:spPr/>
        <p:txBody>
          <a:bodyPr/>
          <a:lstStyle/>
          <a:p>
            <a:r>
              <a:rPr lang="en-US" dirty="0"/>
              <a:t>Amazon EC2 – Demo (Continue)</a:t>
            </a:r>
          </a:p>
        </p:txBody>
      </p:sp>
      <p:sp>
        <p:nvSpPr>
          <p:cNvPr id="3" name="Content Placeholder 2">
            <a:extLst>
              <a:ext uri="{FF2B5EF4-FFF2-40B4-BE49-F238E27FC236}">
                <a16:creationId xmlns:a16="http://schemas.microsoft.com/office/drawing/2014/main" id="{D3B0782F-28F8-1946-81B1-3331E350157E}"/>
              </a:ext>
            </a:extLst>
          </p:cNvPr>
          <p:cNvSpPr>
            <a:spLocks noGrp="1"/>
          </p:cNvSpPr>
          <p:nvPr>
            <p:ph idx="1"/>
          </p:nvPr>
        </p:nvSpPr>
        <p:spPr>
          <a:xfrm>
            <a:off x="838200" y="1825625"/>
            <a:ext cx="6968490" cy="4351338"/>
          </a:xfrm>
        </p:spPr>
        <p:txBody>
          <a:bodyPr/>
          <a:lstStyle/>
          <a:p>
            <a:pPr lvl="1"/>
            <a:r>
              <a:rPr lang="en-US" dirty="0" err="1"/>
              <a:t>putty.exe</a:t>
            </a:r>
            <a:r>
              <a:rPr lang="en-US" dirty="0"/>
              <a:t> -&gt;open-&gt; Select .</a:t>
            </a:r>
            <a:r>
              <a:rPr lang="en-US" dirty="0" err="1"/>
              <a:t>ppk</a:t>
            </a:r>
            <a:r>
              <a:rPr lang="en-US" dirty="0"/>
              <a:t> key file (putty compatible) </a:t>
            </a:r>
          </a:p>
          <a:p>
            <a:pPr lvl="1"/>
            <a:r>
              <a:rPr lang="en-US" dirty="0"/>
              <a:t>Run</a:t>
            </a:r>
          </a:p>
          <a:p>
            <a:pPr lvl="1"/>
            <a:endParaRPr lang="en-US" dirty="0"/>
          </a:p>
          <a:p>
            <a:pPr lvl="1"/>
            <a:r>
              <a:rPr lang="en-US" dirty="0">
                <a:solidFill>
                  <a:srgbClr val="FF0000"/>
                </a:solidFill>
              </a:rPr>
              <a:t>Please do your self NOW!</a:t>
            </a:r>
          </a:p>
          <a:p>
            <a:pPr lvl="1"/>
            <a:endParaRPr lang="en-US" dirty="0"/>
          </a:p>
        </p:txBody>
      </p:sp>
      <p:pic>
        <p:nvPicPr>
          <p:cNvPr id="5" name="Picture 4">
            <a:extLst>
              <a:ext uri="{FF2B5EF4-FFF2-40B4-BE49-F238E27FC236}">
                <a16:creationId xmlns:a16="http://schemas.microsoft.com/office/drawing/2014/main" id="{C7E713EF-4F40-414A-8640-1606CDD72A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78316" y="2406015"/>
            <a:ext cx="3910613" cy="3770948"/>
          </a:xfrm>
          <a:prstGeom prst="rect">
            <a:avLst/>
          </a:prstGeom>
        </p:spPr>
      </p:pic>
    </p:spTree>
    <p:extLst>
      <p:ext uri="{BB962C8B-B14F-4D97-AF65-F5344CB8AC3E}">
        <p14:creationId xmlns:p14="http://schemas.microsoft.com/office/powerpoint/2010/main" val="1553945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E2AF1-0112-9747-8C39-117C29658583}"/>
              </a:ext>
            </a:extLst>
          </p:cNvPr>
          <p:cNvSpPr>
            <a:spLocks noGrp="1"/>
          </p:cNvSpPr>
          <p:nvPr>
            <p:ph type="title"/>
          </p:nvPr>
        </p:nvSpPr>
        <p:spPr/>
        <p:txBody>
          <a:bodyPr/>
          <a:lstStyle/>
          <a:p>
            <a:r>
              <a:rPr lang="en-US" dirty="0"/>
              <a:t>Word Press installation (Demo)</a:t>
            </a:r>
          </a:p>
        </p:txBody>
      </p:sp>
      <p:sp>
        <p:nvSpPr>
          <p:cNvPr id="3" name="Content Placeholder 2">
            <a:extLst>
              <a:ext uri="{FF2B5EF4-FFF2-40B4-BE49-F238E27FC236}">
                <a16:creationId xmlns:a16="http://schemas.microsoft.com/office/drawing/2014/main" id="{EE7D356B-2190-3443-A6DC-3D9F8AE29D86}"/>
              </a:ext>
            </a:extLst>
          </p:cNvPr>
          <p:cNvSpPr>
            <a:spLocks noGrp="1"/>
          </p:cNvSpPr>
          <p:nvPr>
            <p:ph idx="1"/>
          </p:nvPr>
        </p:nvSpPr>
        <p:spPr/>
        <p:txBody>
          <a:bodyPr>
            <a:normAutofit fontScale="62500" lnSpcReduction="20000"/>
          </a:bodyPr>
          <a:lstStyle/>
          <a:p>
            <a:r>
              <a:rPr lang="en-US" b="1" dirty="0"/>
              <a:t>Update Linux Packages</a:t>
            </a:r>
          </a:p>
          <a:p>
            <a:pPr lvl="1"/>
            <a:r>
              <a:rPr lang="en-US" b="1" dirty="0" err="1"/>
              <a:t>sudo</a:t>
            </a:r>
            <a:r>
              <a:rPr lang="en-US" b="1" dirty="0"/>
              <a:t> yum update -y</a:t>
            </a:r>
          </a:p>
          <a:p>
            <a:r>
              <a:rPr lang="en-US" b="1" dirty="0"/>
              <a:t>Install the Apache Web Server</a:t>
            </a:r>
          </a:p>
          <a:p>
            <a:pPr lvl="1"/>
            <a:r>
              <a:rPr lang="en-US" b="1" dirty="0"/>
              <a:t>yum install </a:t>
            </a:r>
            <a:r>
              <a:rPr lang="en-US" b="1" dirty="0" err="1"/>
              <a:t>httpd</a:t>
            </a:r>
            <a:endParaRPr lang="en-US" b="1" dirty="0"/>
          </a:p>
          <a:p>
            <a:pPr lvl="1"/>
            <a:r>
              <a:rPr lang="en-US" b="1" dirty="0"/>
              <a:t>service </a:t>
            </a:r>
            <a:r>
              <a:rPr lang="en-US" b="1" dirty="0" err="1"/>
              <a:t>httpd</a:t>
            </a:r>
            <a:r>
              <a:rPr lang="en-US" b="1" dirty="0"/>
              <a:t> start</a:t>
            </a:r>
            <a:endParaRPr lang="en-US" dirty="0"/>
          </a:p>
          <a:p>
            <a:r>
              <a:rPr lang="en-US" b="1" dirty="0"/>
              <a:t>Install PHP</a:t>
            </a:r>
          </a:p>
          <a:p>
            <a:pPr lvl="1"/>
            <a:r>
              <a:rPr lang="en-US" b="1" dirty="0"/>
              <a:t>yum install </a:t>
            </a:r>
            <a:r>
              <a:rPr lang="en-US" b="1" dirty="0" err="1"/>
              <a:t>php</a:t>
            </a:r>
            <a:r>
              <a:rPr lang="en-US" b="1" dirty="0"/>
              <a:t> </a:t>
            </a:r>
            <a:r>
              <a:rPr lang="en-US" b="1" dirty="0" err="1"/>
              <a:t>php-mysql</a:t>
            </a:r>
            <a:endParaRPr lang="en-US" b="1" dirty="0"/>
          </a:p>
          <a:p>
            <a:pPr lvl="1"/>
            <a:r>
              <a:rPr lang="en-US" b="1" dirty="0"/>
              <a:t>service </a:t>
            </a:r>
            <a:r>
              <a:rPr lang="en-US" b="1" dirty="0" err="1"/>
              <a:t>httpd</a:t>
            </a:r>
            <a:r>
              <a:rPr lang="en-US" b="1" dirty="0"/>
              <a:t> restart</a:t>
            </a:r>
          </a:p>
          <a:p>
            <a:pPr lvl="1"/>
            <a:r>
              <a:rPr lang="en-US" b="1" dirty="0"/>
              <a:t>cd /</a:t>
            </a:r>
            <a:r>
              <a:rPr lang="en-US" b="1" dirty="0" err="1"/>
              <a:t>var</a:t>
            </a:r>
            <a:r>
              <a:rPr lang="en-US" b="1" dirty="0"/>
              <a:t>/www/html</a:t>
            </a:r>
            <a:br>
              <a:rPr lang="en-US" dirty="0"/>
            </a:br>
            <a:r>
              <a:rPr lang="en-US" b="1" dirty="0"/>
              <a:t>pine </a:t>
            </a:r>
            <a:r>
              <a:rPr lang="en-US" b="1" dirty="0" err="1"/>
              <a:t>test.php</a:t>
            </a:r>
            <a:endParaRPr lang="en-US" b="1" dirty="0"/>
          </a:p>
          <a:p>
            <a:pPr lvl="1"/>
            <a:r>
              <a:rPr lang="en-US" dirty="0">
                <a:hlinkClick r:id="rId3"/>
              </a:rPr>
              <a:t>http://ec2-54-193-127-213.us-west-1.compute.amazonaws.com/test.php</a:t>
            </a:r>
            <a:br>
              <a:rPr lang="en-US" dirty="0"/>
            </a:br>
            <a:endParaRPr lang="en-US" dirty="0"/>
          </a:p>
          <a:p>
            <a:r>
              <a:rPr lang="en-US" b="1" dirty="0"/>
              <a:t>Install MySQL</a:t>
            </a:r>
          </a:p>
          <a:p>
            <a:pPr lvl="1" fontAlgn="base"/>
            <a:r>
              <a:rPr lang="en-US" b="1" dirty="0"/>
              <a:t>yum install </a:t>
            </a:r>
            <a:r>
              <a:rPr lang="en-US" b="1" dirty="0" err="1"/>
              <a:t>mariadb</a:t>
            </a:r>
            <a:endParaRPr lang="en-US" b="1" dirty="0"/>
          </a:p>
          <a:p>
            <a:pPr lvl="1" fontAlgn="base"/>
            <a:r>
              <a:rPr lang="en-US" b="1" dirty="0"/>
              <a:t>service </a:t>
            </a:r>
            <a:r>
              <a:rPr lang="en-US" b="1" dirty="0" err="1"/>
              <a:t>mysqld</a:t>
            </a:r>
            <a:r>
              <a:rPr lang="en-US" b="1" dirty="0"/>
              <a:t> start</a:t>
            </a:r>
          </a:p>
          <a:p>
            <a:pPr lvl="1"/>
            <a:r>
              <a:rPr lang="en-US" b="1" dirty="0"/>
              <a:t>Secure your database: </a:t>
            </a:r>
          </a:p>
          <a:p>
            <a:pPr lvl="1"/>
            <a:r>
              <a:rPr lang="en-US" b="1" dirty="0" err="1"/>
              <a:t>mysqladmin</a:t>
            </a:r>
            <a:r>
              <a:rPr lang="en-US" b="1" dirty="0"/>
              <a:t> -</a:t>
            </a:r>
            <a:r>
              <a:rPr lang="en-US" b="1" dirty="0" err="1"/>
              <a:t>uroot</a:t>
            </a:r>
            <a:r>
              <a:rPr lang="en-US" b="1" dirty="0"/>
              <a:t> create blog (optional)</a:t>
            </a:r>
          </a:p>
          <a:p>
            <a:endParaRPr lang="en-US" dirty="0"/>
          </a:p>
          <a:p>
            <a:pPr lvl="6"/>
            <a:endParaRPr lang="en-US" dirty="0"/>
          </a:p>
        </p:txBody>
      </p:sp>
    </p:spTree>
    <p:extLst>
      <p:ext uri="{BB962C8B-B14F-4D97-AF65-F5344CB8AC3E}">
        <p14:creationId xmlns:p14="http://schemas.microsoft.com/office/powerpoint/2010/main" val="3933115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E2AF1-0112-9747-8C39-117C29658583}"/>
              </a:ext>
            </a:extLst>
          </p:cNvPr>
          <p:cNvSpPr>
            <a:spLocks noGrp="1"/>
          </p:cNvSpPr>
          <p:nvPr>
            <p:ph type="title"/>
          </p:nvPr>
        </p:nvSpPr>
        <p:spPr/>
        <p:txBody>
          <a:bodyPr/>
          <a:lstStyle/>
          <a:p>
            <a:r>
              <a:rPr lang="en-US" dirty="0"/>
              <a:t>Word Press installation (Demo)</a:t>
            </a:r>
          </a:p>
        </p:txBody>
      </p:sp>
      <p:sp>
        <p:nvSpPr>
          <p:cNvPr id="3" name="Content Placeholder 2">
            <a:extLst>
              <a:ext uri="{FF2B5EF4-FFF2-40B4-BE49-F238E27FC236}">
                <a16:creationId xmlns:a16="http://schemas.microsoft.com/office/drawing/2014/main" id="{EE7D356B-2190-3443-A6DC-3D9F8AE29D86}"/>
              </a:ext>
            </a:extLst>
          </p:cNvPr>
          <p:cNvSpPr>
            <a:spLocks noGrp="1"/>
          </p:cNvSpPr>
          <p:nvPr>
            <p:ph idx="1"/>
          </p:nvPr>
        </p:nvSpPr>
        <p:spPr/>
        <p:txBody>
          <a:bodyPr>
            <a:normAutofit fontScale="92500" lnSpcReduction="10000"/>
          </a:bodyPr>
          <a:lstStyle/>
          <a:p>
            <a:r>
              <a:rPr lang="en-US" b="1" dirty="0"/>
              <a:t>Install WordPress</a:t>
            </a:r>
          </a:p>
          <a:p>
            <a:pPr lvl="1"/>
            <a:r>
              <a:rPr lang="en-US" b="1" dirty="0"/>
              <a:t>cd /</a:t>
            </a:r>
            <a:r>
              <a:rPr lang="en-US" b="1" dirty="0" err="1"/>
              <a:t>var</a:t>
            </a:r>
            <a:r>
              <a:rPr lang="en-US" b="1" dirty="0"/>
              <a:t>/www/html</a:t>
            </a:r>
            <a:br>
              <a:rPr lang="en-US" dirty="0"/>
            </a:br>
            <a:r>
              <a:rPr lang="en-US" b="1" dirty="0" err="1"/>
              <a:t>wget</a:t>
            </a:r>
            <a:r>
              <a:rPr lang="en-US" b="1" dirty="0"/>
              <a:t> </a:t>
            </a:r>
            <a:r>
              <a:rPr lang="en-US" b="1" dirty="0">
                <a:hlinkClick r:id="rId3"/>
              </a:rPr>
              <a:t>http://wordpress.org/latest.tar.gz</a:t>
            </a:r>
            <a:br>
              <a:rPr lang="en-US" dirty="0"/>
            </a:br>
            <a:r>
              <a:rPr lang="en-US" b="1" dirty="0"/>
              <a:t>tar -</a:t>
            </a:r>
            <a:r>
              <a:rPr lang="en-US" b="1" dirty="0" err="1"/>
              <a:t>xzvf</a:t>
            </a:r>
            <a:r>
              <a:rPr lang="en-US" b="1" dirty="0"/>
              <a:t> </a:t>
            </a:r>
            <a:r>
              <a:rPr lang="en-US" b="1" dirty="0" err="1"/>
              <a:t>latest.tar.gz</a:t>
            </a:r>
            <a:endParaRPr lang="en-US" b="1" dirty="0"/>
          </a:p>
          <a:p>
            <a:pPr lvl="1"/>
            <a:r>
              <a:rPr lang="en-US" b="1" dirty="0"/>
              <a:t>mv </a:t>
            </a:r>
            <a:r>
              <a:rPr lang="en-US" b="1" dirty="0" err="1"/>
              <a:t>wordpress</a:t>
            </a:r>
            <a:r>
              <a:rPr lang="en-US" b="1" dirty="0"/>
              <a:t> blog</a:t>
            </a:r>
          </a:p>
          <a:p>
            <a:pPr lvl="1"/>
            <a:r>
              <a:rPr lang="en-US" dirty="0"/>
              <a:t>Create the WordPress </a:t>
            </a:r>
            <a:r>
              <a:rPr lang="en-US" dirty="0" err="1"/>
              <a:t>wp-config.php</a:t>
            </a:r>
            <a:r>
              <a:rPr lang="en-US" dirty="0"/>
              <a:t> file: </a:t>
            </a:r>
            <a:br>
              <a:rPr lang="en-US" dirty="0"/>
            </a:br>
            <a:r>
              <a:rPr lang="en-US" b="1" dirty="0"/>
              <a:t>cd blog</a:t>
            </a:r>
            <a:br>
              <a:rPr lang="en-US" b="1" dirty="0"/>
            </a:br>
            <a:r>
              <a:rPr lang="en-US" b="1" dirty="0"/>
              <a:t>mv </a:t>
            </a:r>
            <a:r>
              <a:rPr lang="en-US" b="1" dirty="0" err="1"/>
              <a:t>wp</a:t>
            </a:r>
            <a:r>
              <a:rPr lang="en-US" b="1" dirty="0"/>
              <a:t>-config-</a:t>
            </a:r>
            <a:r>
              <a:rPr lang="en-US" b="1" dirty="0" err="1"/>
              <a:t>sample.php</a:t>
            </a:r>
            <a:r>
              <a:rPr lang="en-US" b="1" dirty="0"/>
              <a:t> </a:t>
            </a:r>
            <a:r>
              <a:rPr lang="en-US" b="1" dirty="0" err="1"/>
              <a:t>wp-config.php</a:t>
            </a:r>
            <a:br>
              <a:rPr lang="en-US" b="1" dirty="0"/>
            </a:br>
            <a:r>
              <a:rPr lang="en-US" b="1" dirty="0"/>
              <a:t>vi </a:t>
            </a:r>
            <a:r>
              <a:rPr lang="en-US" b="1" dirty="0" err="1"/>
              <a:t>wp-config.php</a:t>
            </a:r>
            <a:endParaRPr lang="en-US" b="1" dirty="0"/>
          </a:p>
          <a:p>
            <a:pPr lvl="1"/>
            <a:r>
              <a:rPr lang="en-US" dirty="0"/>
              <a:t>Modify the database connection parameters as follows:</a:t>
            </a:r>
            <a:br>
              <a:rPr lang="en-US" dirty="0"/>
            </a:br>
            <a:r>
              <a:rPr lang="en-US" b="1" dirty="0"/>
              <a:t>define(‘DB_NAME’, ‘blog’);</a:t>
            </a:r>
            <a:br>
              <a:rPr lang="en-US" b="1" dirty="0"/>
            </a:br>
            <a:r>
              <a:rPr lang="en-US" b="1" dirty="0"/>
              <a:t>define(‘DB_USER’, ‘root’);</a:t>
            </a:r>
            <a:br>
              <a:rPr lang="en-US" b="1" dirty="0"/>
            </a:br>
            <a:r>
              <a:rPr lang="en-US" b="1" dirty="0"/>
              <a:t>define(‘DB_PASSWORD’, ‘YOUR_PASSWORD’);</a:t>
            </a:r>
            <a:br>
              <a:rPr lang="en-US" b="1" dirty="0"/>
            </a:br>
            <a:r>
              <a:rPr lang="en-US" b="1" dirty="0"/>
              <a:t>define(‘DB_HOST’, ‘localhost’);</a:t>
            </a: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3254075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8C258-3FD6-8C49-915D-C086939C3C18}"/>
              </a:ext>
            </a:extLst>
          </p:cNvPr>
          <p:cNvSpPr>
            <a:spLocks noGrp="1"/>
          </p:cNvSpPr>
          <p:nvPr>
            <p:ph type="title"/>
          </p:nvPr>
        </p:nvSpPr>
        <p:spPr/>
        <p:txBody>
          <a:bodyPr/>
          <a:lstStyle/>
          <a:p>
            <a:r>
              <a:rPr lang="en-US" dirty="0"/>
              <a:t>Linux Apache </a:t>
            </a:r>
            <a:r>
              <a:rPr lang="en-US" dirty="0" err="1"/>
              <a:t>MySql</a:t>
            </a:r>
            <a:r>
              <a:rPr lang="en-US" dirty="0"/>
              <a:t> </a:t>
            </a:r>
            <a:r>
              <a:rPr lang="en-US" dirty="0" err="1"/>
              <a:t>Php</a:t>
            </a:r>
            <a:r>
              <a:rPr lang="en-US" dirty="0"/>
              <a:t> (Demo)</a:t>
            </a:r>
          </a:p>
        </p:txBody>
      </p:sp>
      <p:sp>
        <p:nvSpPr>
          <p:cNvPr id="3" name="Content Placeholder 2">
            <a:extLst>
              <a:ext uri="{FF2B5EF4-FFF2-40B4-BE49-F238E27FC236}">
                <a16:creationId xmlns:a16="http://schemas.microsoft.com/office/drawing/2014/main" id="{AC52C7DF-9B63-CB44-B13E-E66A03E75002}"/>
              </a:ext>
            </a:extLst>
          </p:cNvPr>
          <p:cNvSpPr>
            <a:spLocks noGrp="1"/>
          </p:cNvSpPr>
          <p:nvPr>
            <p:ph idx="1"/>
          </p:nvPr>
        </p:nvSpPr>
        <p:spPr/>
        <p:txBody>
          <a:bodyPr/>
          <a:lstStyle/>
          <a:p>
            <a:endParaRPr lang="en-US" dirty="0"/>
          </a:p>
          <a:p>
            <a:pPr marL="0" indent="0">
              <a:buNone/>
            </a:pPr>
            <a:r>
              <a:rPr lang="en-US" b="1" dirty="0"/>
              <a:t>Tutorial: </a:t>
            </a:r>
          </a:p>
          <a:p>
            <a:pPr marL="0" indent="0">
              <a:buNone/>
            </a:pPr>
            <a:r>
              <a:rPr lang="en-US" b="1" dirty="0"/>
              <a:t>Install a LAMP Web Server on Amazon Linux 2</a:t>
            </a:r>
          </a:p>
          <a:p>
            <a:pPr lvl="1"/>
            <a:r>
              <a:rPr lang="en-US" b="1" dirty="0">
                <a:hlinkClick r:id="rId2"/>
              </a:rPr>
              <a:t>https://docs.aws.amazon.com/AWSEC2/latest/UserGuide/ec2-lamp-amazon-linux-2.html</a:t>
            </a:r>
            <a:r>
              <a:rPr lang="en-US" b="1" dirty="0"/>
              <a:t> </a:t>
            </a:r>
          </a:p>
          <a:p>
            <a:endParaRPr lang="en-US" dirty="0"/>
          </a:p>
        </p:txBody>
      </p:sp>
    </p:spTree>
    <p:extLst>
      <p:ext uri="{BB962C8B-B14F-4D97-AF65-F5344CB8AC3E}">
        <p14:creationId xmlns:p14="http://schemas.microsoft.com/office/powerpoint/2010/main" val="667954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00F68-36DA-E848-89ED-8EF243847B02}"/>
              </a:ext>
            </a:extLst>
          </p:cNvPr>
          <p:cNvSpPr>
            <a:spLocks noGrp="1"/>
          </p:cNvSpPr>
          <p:nvPr>
            <p:ph type="title"/>
          </p:nvPr>
        </p:nvSpPr>
        <p:spPr/>
        <p:txBody>
          <a:bodyPr/>
          <a:lstStyle/>
          <a:p>
            <a:r>
              <a:rPr lang="en-US" dirty="0"/>
              <a:t>What is Cloud Computing?</a:t>
            </a:r>
          </a:p>
        </p:txBody>
      </p:sp>
      <p:sp>
        <p:nvSpPr>
          <p:cNvPr id="3" name="Content Placeholder 2">
            <a:extLst>
              <a:ext uri="{FF2B5EF4-FFF2-40B4-BE49-F238E27FC236}">
                <a16:creationId xmlns:a16="http://schemas.microsoft.com/office/drawing/2014/main" id="{08F14FD9-8D38-7C41-A19C-A8F1C9B1EBBE}"/>
              </a:ext>
            </a:extLst>
          </p:cNvPr>
          <p:cNvSpPr>
            <a:spLocks noGrp="1"/>
          </p:cNvSpPr>
          <p:nvPr>
            <p:ph sz="quarter" idx="13"/>
          </p:nvPr>
        </p:nvSpPr>
        <p:spPr>
          <a:xfrm>
            <a:off x="506104" y="1690688"/>
            <a:ext cx="5589896" cy="3424107"/>
          </a:xfrm>
        </p:spPr>
        <p:txBody>
          <a:bodyPr>
            <a:normAutofit lnSpcReduction="10000"/>
          </a:bodyPr>
          <a:lstStyle/>
          <a:p>
            <a:r>
              <a:rPr lang="en-US" dirty="0"/>
              <a:t>Cloud computing is the </a:t>
            </a:r>
          </a:p>
          <a:p>
            <a:pPr lvl="1"/>
            <a:r>
              <a:rPr lang="en-US" b="1" dirty="0"/>
              <a:t>on-demand delivery </a:t>
            </a:r>
            <a:r>
              <a:rPr lang="en-US" dirty="0"/>
              <a:t>of </a:t>
            </a:r>
            <a:r>
              <a:rPr lang="en-US" b="1" dirty="0"/>
              <a:t>compute power</a:t>
            </a:r>
            <a:r>
              <a:rPr lang="en-US" dirty="0"/>
              <a:t>, </a:t>
            </a:r>
          </a:p>
          <a:p>
            <a:pPr lvl="1"/>
            <a:r>
              <a:rPr lang="en-US" b="1" dirty="0"/>
              <a:t>database storage</a:t>
            </a:r>
            <a:r>
              <a:rPr lang="en-US" dirty="0"/>
              <a:t>, </a:t>
            </a:r>
          </a:p>
          <a:p>
            <a:pPr lvl="1"/>
            <a:r>
              <a:rPr lang="en-US" b="1" dirty="0"/>
              <a:t>applications</a:t>
            </a:r>
            <a:r>
              <a:rPr lang="en-US" dirty="0"/>
              <a:t>, </a:t>
            </a:r>
          </a:p>
          <a:p>
            <a:pPr lvl="1"/>
            <a:r>
              <a:rPr lang="en-US" dirty="0"/>
              <a:t>and </a:t>
            </a:r>
            <a:r>
              <a:rPr lang="en-US" b="1" dirty="0"/>
              <a:t>other IT resources </a:t>
            </a:r>
          </a:p>
          <a:p>
            <a:pPr lvl="1"/>
            <a:r>
              <a:rPr lang="en-US" dirty="0"/>
              <a:t>through a </a:t>
            </a:r>
            <a:r>
              <a:rPr lang="en-US" b="1" dirty="0"/>
              <a:t>cloud services platform</a:t>
            </a:r>
            <a:r>
              <a:rPr lang="en-US" dirty="0"/>
              <a:t> via the </a:t>
            </a:r>
            <a:r>
              <a:rPr lang="en-US" b="1" dirty="0"/>
              <a:t>internet</a:t>
            </a:r>
            <a:r>
              <a:rPr lang="en-US" dirty="0"/>
              <a:t> </a:t>
            </a:r>
          </a:p>
          <a:p>
            <a:pPr lvl="1"/>
            <a:r>
              <a:rPr lang="en-US" dirty="0"/>
              <a:t>with </a:t>
            </a:r>
            <a:r>
              <a:rPr lang="en-US" b="1" dirty="0"/>
              <a:t>pay-as-you-go pricing</a:t>
            </a:r>
            <a:r>
              <a:rPr lang="en-US" dirty="0"/>
              <a:t>.</a:t>
            </a:r>
          </a:p>
        </p:txBody>
      </p:sp>
      <p:pic>
        <p:nvPicPr>
          <p:cNvPr id="4" name="Picture 3">
            <a:extLst>
              <a:ext uri="{FF2B5EF4-FFF2-40B4-BE49-F238E27FC236}">
                <a16:creationId xmlns:a16="http://schemas.microsoft.com/office/drawing/2014/main" id="{D70F22E3-F649-C14E-BB86-60DA736E63B1}"/>
              </a:ext>
            </a:extLst>
          </p:cNvPr>
          <p:cNvPicPr>
            <a:picLocks noChangeAspect="1"/>
          </p:cNvPicPr>
          <p:nvPr/>
        </p:nvPicPr>
        <p:blipFill>
          <a:blip r:embed="rId2"/>
          <a:stretch>
            <a:fillRect/>
          </a:stretch>
        </p:blipFill>
        <p:spPr>
          <a:xfrm>
            <a:off x="6092189" y="1690688"/>
            <a:ext cx="6099811" cy="4066541"/>
          </a:xfrm>
          <a:prstGeom prst="rect">
            <a:avLst/>
          </a:prstGeom>
        </p:spPr>
      </p:pic>
    </p:spTree>
    <p:extLst>
      <p:ext uri="{BB962C8B-B14F-4D97-AF65-F5344CB8AC3E}">
        <p14:creationId xmlns:p14="http://schemas.microsoft.com/office/powerpoint/2010/main" val="1117192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867BE-E70C-9249-8F52-290ECDD3354A}"/>
              </a:ext>
            </a:extLst>
          </p:cNvPr>
          <p:cNvSpPr>
            <a:spLocks noGrp="1"/>
          </p:cNvSpPr>
          <p:nvPr>
            <p:ph type="title"/>
          </p:nvPr>
        </p:nvSpPr>
        <p:spPr/>
        <p:txBody>
          <a:bodyPr>
            <a:normAutofit/>
          </a:bodyPr>
          <a:lstStyle/>
          <a:p>
            <a:r>
              <a:rPr lang="en-US" dirty="0"/>
              <a:t>Advantages and Benefits of Cloud Computing</a:t>
            </a:r>
          </a:p>
        </p:txBody>
      </p:sp>
      <p:pic>
        <p:nvPicPr>
          <p:cNvPr id="6" name="Content Placeholder 5">
            <a:extLst>
              <a:ext uri="{FF2B5EF4-FFF2-40B4-BE49-F238E27FC236}">
                <a16:creationId xmlns:a16="http://schemas.microsoft.com/office/drawing/2014/main" id="{1DCF29E8-945B-4743-8974-80A179C5940D}"/>
              </a:ext>
            </a:extLst>
          </p:cNvPr>
          <p:cNvPicPr>
            <a:picLocks noGrp="1" noChangeAspect="1"/>
          </p:cNvPicPr>
          <p:nvPr>
            <p:ph idx="1"/>
          </p:nvPr>
        </p:nvPicPr>
        <p:blipFill>
          <a:blip r:embed="rId3"/>
          <a:stretch>
            <a:fillRect/>
          </a:stretch>
        </p:blipFill>
        <p:spPr>
          <a:xfrm>
            <a:off x="10259367" y="1825625"/>
            <a:ext cx="1516254" cy="1172570"/>
          </a:xfrm>
          <a:prstGeom prst="rect">
            <a:avLst/>
          </a:prstGeom>
        </p:spPr>
      </p:pic>
      <p:sp>
        <p:nvSpPr>
          <p:cNvPr id="5" name="Content Placeholder 4">
            <a:extLst>
              <a:ext uri="{FF2B5EF4-FFF2-40B4-BE49-F238E27FC236}">
                <a16:creationId xmlns:a16="http://schemas.microsoft.com/office/drawing/2014/main" id="{EDDA761C-7C03-A943-81C0-F7E4168003CD}"/>
              </a:ext>
            </a:extLst>
          </p:cNvPr>
          <p:cNvSpPr>
            <a:spLocks noGrp="1"/>
          </p:cNvSpPr>
          <p:nvPr>
            <p:ph sz="half" idx="4294967295"/>
          </p:nvPr>
        </p:nvSpPr>
        <p:spPr>
          <a:xfrm>
            <a:off x="512466" y="1825625"/>
            <a:ext cx="9746901" cy="4351338"/>
          </a:xfrm>
        </p:spPr>
        <p:txBody>
          <a:bodyPr>
            <a:normAutofit fontScale="92500" lnSpcReduction="20000"/>
          </a:bodyPr>
          <a:lstStyle/>
          <a:p>
            <a:r>
              <a:rPr lang="en-US" b="1" dirty="0"/>
              <a:t>Trade capital expense for variable expense</a:t>
            </a:r>
          </a:p>
          <a:p>
            <a:pPr lvl="1"/>
            <a:r>
              <a:rPr lang="en-US" dirty="0"/>
              <a:t>Instead of having to invest </a:t>
            </a:r>
            <a:r>
              <a:rPr lang="en-US" b="1" u="sng" dirty="0"/>
              <a:t>heavily in data centers </a:t>
            </a:r>
          </a:p>
          <a:p>
            <a:pPr lvl="1"/>
            <a:r>
              <a:rPr lang="en-US" b="1" dirty="0"/>
              <a:t>only pay </a:t>
            </a:r>
            <a:r>
              <a:rPr lang="en-US" dirty="0"/>
              <a:t>for how much you consume</a:t>
            </a:r>
            <a:endParaRPr lang="en-US" b="1" dirty="0"/>
          </a:p>
          <a:p>
            <a:r>
              <a:rPr lang="en-US" b="1" dirty="0"/>
              <a:t>Benefit from massive economies of scale</a:t>
            </a:r>
          </a:p>
          <a:p>
            <a:pPr lvl="1"/>
            <a:r>
              <a:rPr lang="en-US" b="1" dirty="0"/>
              <a:t>lower variable cost </a:t>
            </a:r>
            <a:r>
              <a:rPr lang="en-US" dirty="0"/>
              <a:t>than you can </a:t>
            </a:r>
            <a:r>
              <a:rPr lang="en-US" b="1" dirty="0"/>
              <a:t>get on your own</a:t>
            </a:r>
            <a:r>
              <a:rPr lang="en-US" dirty="0"/>
              <a:t>. </a:t>
            </a:r>
          </a:p>
          <a:p>
            <a:pPr lvl="1"/>
            <a:r>
              <a:rPr lang="en-US" dirty="0"/>
              <a:t>AWS can achieve higher economies of scale which translates into lower pay as you go prices.</a:t>
            </a:r>
          </a:p>
          <a:p>
            <a:r>
              <a:rPr lang="en-US" b="1" dirty="0"/>
              <a:t>Stop guessing capacity</a:t>
            </a:r>
          </a:p>
          <a:p>
            <a:pPr lvl="1"/>
            <a:r>
              <a:rPr lang="en-US" dirty="0"/>
              <a:t>Eliminate guessing on your infrastructure capacity needs. </a:t>
            </a:r>
          </a:p>
          <a:p>
            <a:pPr lvl="1"/>
            <a:r>
              <a:rPr lang="en-US" dirty="0"/>
              <a:t>capacity decision </a:t>
            </a:r>
          </a:p>
          <a:p>
            <a:pPr lvl="2"/>
            <a:r>
              <a:rPr lang="en-US" dirty="0"/>
              <a:t>idle resources </a:t>
            </a:r>
          </a:p>
          <a:p>
            <a:pPr lvl="2"/>
            <a:r>
              <a:rPr lang="en-US" dirty="0"/>
              <a:t>or limited capacity. </a:t>
            </a:r>
          </a:p>
          <a:p>
            <a:pPr lvl="1"/>
            <a:r>
              <a:rPr lang="en-US" dirty="0"/>
              <a:t>scale up and down as required with only a few minutes notice.</a:t>
            </a:r>
          </a:p>
          <a:p>
            <a:endParaRPr lang="en-US" dirty="0"/>
          </a:p>
        </p:txBody>
      </p:sp>
      <p:pic>
        <p:nvPicPr>
          <p:cNvPr id="7" name="Picture 6">
            <a:extLst>
              <a:ext uri="{FF2B5EF4-FFF2-40B4-BE49-F238E27FC236}">
                <a16:creationId xmlns:a16="http://schemas.microsoft.com/office/drawing/2014/main" id="{6C045BE3-6CD5-434C-8C49-6BCC8A6F66DB}"/>
              </a:ext>
            </a:extLst>
          </p:cNvPr>
          <p:cNvPicPr>
            <a:picLocks noChangeAspect="1"/>
          </p:cNvPicPr>
          <p:nvPr/>
        </p:nvPicPr>
        <p:blipFill>
          <a:blip r:embed="rId4"/>
          <a:stretch>
            <a:fillRect/>
          </a:stretch>
        </p:blipFill>
        <p:spPr>
          <a:xfrm>
            <a:off x="10378440" y="2998195"/>
            <a:ext cx="1518984" cy="1174681"/>
          </a:xfrm>
          <a:prstGeom prst="rect">
            <a:avLst/>
          </a:prstGeom>
        </p:spPr>
      </p:pic>
      <p:pic>
        <p:nvPicPr>
          <p:cNvPr id="9" name="Picture 8">
            <a:extLst>
              <a:ext uri="{FF2B5EF4-FFF2-40B4-BE49-F238E27FC236}">
                <a16:creationId xmlns:a16="http://schemas.microsoft.com/office/drawing/2014/main" id="{3471AD8A-9688-8047-84C6-C3C464873716}"/>
              </a:ext>
            </a:extLst>
          </p:cNvPr>
          <p:cNvPicPr>
            <a:picLocks noChangeAspect="1"/>
          </p:cNvPicPr>
          <p:nvPr/>
        </p:nvPicPr>
        <p:blipFill>
          <a:blip r:embed="rId5"/>
          <a:stretch>
            <a:fillRect/>
          </a:stretch>
        </p:blipFill>
        <p:spPr>
          <a:xfrm>
            <a:off x="10539879" y="4574556"/>
            <a:ext cx="1235742" cy="955640"/>
          </a:xfrm>
          <a:prstGeom prst="rect">
            <a:avLst/>
          </a:prstGeom>
        </p:spPr>
      </p:pic>
    </p:spTree>
    <p:extLst>
      <p:ext uri="{BB962C8B-B14F-4D97-AF65-F5344CB8AC3E}">
        <p14:creationId xmlns:p14="http://schemas.microsoft.com/office/powerpoint/2010/main" val="156938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F45ED-0C42-234C-A6D4-2C94CC686A0B}"/>
              </a:ext>
            </a:extLst>
          </p:cNvPr>
          <p:cNvSpPr>
            <a:spLocks noGrp="1"/>
          </p:cNvSpPr>
          <p:nvPr>
            <p:ph type="title"/>
          </p:nvPr>
        </p:nvSpPr>
        <p:spPr/>
        <p:txBody>
          <a:bodyPr/>
          <a:lstStyle/>
          <a:p>
            <a:r>
              <a:rPr lang="en-US" dirty="0"/>
              <a:t>Advantages and Benefits of Cloud Computing</a:t>
            </a:r>
          </a:p>
        </p:txBody>
      </p:sp>
      <p:sp>
        <p:nvSpPr>
          <p:cNvPr id="3" name="Content Placeholder 2">
            <a:extLst>
              <a:ext uri="{FF2B5EF4-FFF2-40B4-BE49-F238E27FC236}">
                <a16:creationId xmlns:a16="http://schemas.microsoft.com/office/drawing/2014/main" id="{833FC53B-8A2F-AA4A-8C8E-4752F46B9A7D}"/>
              </a:ext>
            </a:extLst>
          </p:cNvPr>
          <p:cNvSpPr>
            <a:spLocks noGrp="1"/>
          </p:cNvSpPr>
          <p:nvPr>
            <p:ph idx="1"/>
          </p:nvPr>
        </p:nvSpPr>
        <p:spPr>
          <a:xfrm>
            <a:off x="838200" y="1825625"/>
            <a:ext cx="9307830" cy="4351338"/>
          </a:xfrm>
        </p:spPr>
        <p:txBody>
          <a:bodyPr>
            <a:normAutofit fontScale="92500"/>
          </a:bodyPr>
          <a:lstStyle/>
          <a:p>
            <a:r>
              <a:rPr lang="en-US" b="1" dirty="0"/>
              <a:t>Increase speed and agility</a:t>
            </a:r>
          </a:p>
          <a:p>
            <a:pPr lvl="1"/>
            <a:r>
              <a:rPr lang="en-US" dirty="0"/>
              <a:t>new IT resources are only ever a click away,</a:t>
            </a:r>
          </a:p>
          <a:p>
            <a:pPr lvl="1"/>
            <a:r>
              <a:rPr lang="en-US" dirty="0"/>
              <a:t>resources available to your developers</a:t>
            </a:r>
          </a:p>
          <a:p>
            <a:pPr lvl="1"/>
            <a:r>
              <a:rPr lang="en-US" dirty="0"/>
              <a:t>dramatic increase in agility for the organization</a:t>
            </a:r>
          </a:p>
          <a:p>
            <a:r>
              <a:rPr lang="en-US" b="1" dirty="0"/>
              <a:t>Stop spending money on running and maintaining data centers</a:t>
            </a:r>
          </a:p>
          <a:p>
            <a:pPr lvl="1"/>
            <a:r>
              <a:rPr lang="en-US" dirty="0"/>
              <a:t>Focus on your business, not the infrastructure. ,</a:t>
            </a:r>
          </a:p>
          <a:p>
            <a:pPr lvl="1"/>
            <a:r>
              <a:rPr lang="en-US" dirty="0"/>
              <a:t>own customers, rather than on the heavy lifting of racking, stacking and powering servers.</a:t>
            </a:r>
          </a:p>
          <a:p>
            <a:r>
              <a:rPr lang="en-US" b="1" dirty="0"/>
              <a:t>Go global in minutes</a:t>
            </a:r>
          </a:p>
          <a:p>
            <a:pPr lvl="1"/>
            <a:r>
              <a:rPr lang="en-US" dirty="0"/>
              <a:t>Easily deploy your application in multiple regions around the world with just a few clicks. </a:t>
            </a:r>
          </a:p>
        </p:txBody>
      </p:sp>
      <p:pic>
        <p:nvPicPr>
          <p:cNvPr id="5" name="Picture 4">
            <a:extLst>
              <a:ext uri="{FF2B5EF4-FFF2-40B4-BE49-F238E27FC236}">
                <a16:creationId xmlns:a16="http://schemas.microsoft.com/office/drawing/2014/main" id="{DC16A88A-621F-9740-BA29-977614A39887}"/>
              </a:ext>
            </a:extLst>
          </p:cNvPr>
          <p:cNvPicPr>
            <a:picLocks noChangeAspect="1"/>
          </p:cNvPicPr>
          <p:nvPr/>
        </p:nvPicPr>
        <p:blipFill>
          <a:blip r:embed="rId3"/>
          <a:stretch>
            <a:fillRect/>
          </a:stretch>
        </p:blipFill>
        <p:spPr>
          <a:xfrm>
            <a:off x="10140315" y="1872726"/>
            <a:ext cx="1474470" cy="1140257"/>
          </a:xfrm>
          <a:prstGeom prst="rect">
            <a:avLst/>
          </a:prstGeom>
        </p:spPr>
      </p:pic>
      <p:pic>
        <p:nvPicPr>
          <p:cNvPr id="6" name="Picture 5">
            <a:extLst>
              <a:ext uri="{FF2B5EF4-FFF2-40B4-BE49-F238E27FC236}">
                <a16:creationId xmlns:a16="http://schemas.microsoft.com/office/drawing/2014/main" id="{912DEBCF-F194-4845-A08F-CFB862E922B9}"/>
              </a:ext>
            </a:extLst>
          </p:cNvPr>
          <p:cNvPicPr>
            <a:picLocks noChangeAspect="1"/>
          </p:cNvPicPr>
          <p:nvPr/>
        </p:nvPicPr>
        <p:blipFill>
          <a:blip r:embed="rId4"/>
          <a:stretch>
            <a:fillRect/>
          </a:stretch>
        </p:blipFill>
        <p:spPr>
          <a:xfrm>
            <a:off x="10013563" y="3328076"/>
            <a:ext cx="1634560" cy="1264060"/>
          </a:xfrm>
          <a:prstGeom prst="rect">
            <a:avLst/>
          </a:prstGeom>
        </p:spPr>
      </p:pic>
      <p:pic>
        <p:nvPicPr>
          <p:cNvPr id="7" name="Picture 6">
            <a:extLst>
              <a:ext uri="{FF2B5EF4-FFF2-40B4-BE49-F238E27FC236}">
                <a16:creationId xmlns:a16="http://schemas.microsoft.com/office/drawing/2014/main" id="{FE056B9A-EA8A-3542-91DD-590327DDFBC7}"/>
              </a:ext>
            </a:extLst>
          </p:cNvPr>
          <p:cNvPicPr>
            <a:picLocks noChangeAspect="1"/>
          </p:cNvPicPr>
          <p:nvPr/>
        </p:nvPicPr>
        <p:blipFill>
          <a:blip r:embed="rId5"/>
          <a:stretch>
            <a:fillRect/>
          </a:stretch>
        </p:blipFill>
        <p:spPr>
          <a:xfrm>
            <a:off x="10315575" y="4887518"/>
            <a:ext cx="1417320" cy="1096061"/>
          </a:xfrm>
          <a:prstGeom prst="rect">
            <a:avLst/>
          </a:prstGeom>
        </p:spPr>
      </p:pic>
    </p:spTree>
    <p:extLst>
      <p:ext uri="{BB962C8B-B14F-4D97-AF65-F5344CB8AC3E}">
        <p14:creationId xmlns:p14="http://schemas.microsoft.com/office/powerpoint/2010/main" val="3048976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a:extLst>
              <a:ext uri="{FF2B5EF4-FFF2-40B4-BE49-F238E27FC236}">
                <a16:creationId xmlns:a16="http://schemas.microsoft.com/office/drawing/2014/main" id="{12EEACBD-C9BD-F84E-98A6-B494CAD94DD1}"/>
              </a:ext>
            </a:extLst>
          </p:cNvPr>
          <p:cNvSpPr>
            <a:spLocks noGrp="1"/>
          </p:cNvSpPr>
          <p:nvPr>
            <p:ph type="title"/>
          </p:nvPr>
        </p:nvSpPr>
        <p:spPr>
          <a:xfrm>
            <a:off x="3276600" y="76200"/>
            <a:ext cx="7239000" cy="1143000"/>
          </a:xfrm>
        </p:spPr>
        <p:txBody>
          <a:bodyPr/>
          <a:lstStyle/>
          <a:p>
            <a:r>
              <a:rPr lang="en-US" altLang="en-US"/>
              <a:t>Cloud Architecture</a:t>
            </a:r>
          </a:p>
        </p:txBody>
      </p:sp>
      <p:pic>
        <p:nvPicPr>
          <p:cNvPr id="9219" name="Picture 2">
            <a:extLst>
              <a:ext uri="{FF2B5EF4-FFF2-40B4-BE49-F238E27FC236}">
                <a16:creationId xmlns:a16="http://schemas.microsoft.com/office/drawing/2014/main" id="{59B42BFF-F70C-ED47-8897-7B17690A2AF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93559" y="1071562"/>
            <a:ext cx="7983537" cy="578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Slide Number Placeholder 4">
            <a:extLst>
              <a:ext uri="{FF2B5EF4-FFF2-40B4-BE49-F238E27FC236}">
                <a16:creationId xmlns:a16="http://schemas.microsoft.com/office/drawing/2014/main" id="{485DAFD5-7155-B34B-9331-AD849CE50C6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fld id="{D54D156A-51F3-1646-A0AF-E6CC80AED2A9}" type="slidenum">
              <a:rPr lang="en-GB" altLang="en-US" sz="1200">
                <a:solidFill>
                  <a:schemeClr val="bg1"/>
                </a:solidFill>
              </a:rPr>
              <a:pPr/>
              <a:t>6</a:t>
            </a:fld>
            <a:endParaRPr lang="en-GB" altLang="en-US" sz="1200">
              <a:solidFill>
                <a:schemeClr val="bg1"/>
              </a:solidFill>
            </a:endParaRPr>
          </a:p>
        </p:txBody>
      </p:sp>
    </p:spTree>
    <p:extLst>
      <p:ext uri="{BB962C8B-B14F-4D97-AF65-F5344CB8AC3E}">
        <p14:creationId xmlns:p14="http://schemas.microsoft.com/office/powerpoint/2010/main" val="2492880483"/>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89172CA9-14D2-1449-B707-C56EA43CAC6D}"/>
              </a:ext>
            </a:extLst>
          </p:cNvPr>
          <p:cNvSpPr>
            <a:spLocks noGrp="1"/>
          </p:cNvSpPr>
          <p:nvPr>
            <p:ph type="title"/>
          </p:nvPr>
        </p:nvSpPr>
        <p:spPr>
          <a:xfrm>
            <a:off x="3276600" y="76200"/>
            <a:ext cx="7239000" cy="1143000"/>
          </a:xfrm>
        </p:spPr>
        <p:txBody>
          <a:bodyPr/>
          <a:lstStyle/>
          <a:p>
            <a:r>
              <a:rPr lang="en-US" altLang="en-US"/>
              <a:t>Cloud Service Models</a:t>
            </a:r>
          </a:p>
        </p:txBody>
      </p:sp>
      <p:sp>
        <p:nvSpPr>
          <p:cNvPr id="12291" name="Slide Number Placeholder 4">
            <a:extLst>
              <a:ext uri="{FF2B5EF4-FFF2-40B4-BE49-F238E27FC236}">
                <a16:creationId xmlns:a16="http://schemas.microsoft.com/office/drawing/2014/main" id="{A0F5D8F7-525D-2540-9E76-C15E8AC10A5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fld id="{33AF0593-7753-9D44-8A3A-D882A8812A55}" type="slidenum">
              <a:rPr lang="en-US" altLang="en-US" sz="1200">
                <a:solidFill>
                  <a:schemeClr val="bg1"/>
                </a:solidFill>
              </a:rPr>
              <a:pPr/>
              <a:t>7</a:t>
            </a:fld>
            <a:endParaRPr lang="en-US" altLang="en-US" sz="1200">
              <a:solidFill>
                <a:schemeClr val="bg1"/>
              </a:solidFill>
            </a:endParaRPr>
          </a:p>
        </p:txBody>
      </p:sp>
      <p:sp>
        <p:nvSpPr>
          <p:cNvPr id="43" name="Rounded Rectangle 42">
            <a:extLst>
              <a:ext uri="{FF2B5EF4-FFF2-40B4-BE49-F238E27FC236}">
                <a16:creationId xmlns:a16="http://schemas.microsoft.com/office/drawing/2014/main" id="{AB31256E-0F65-3D48-8CBE-B92CEB4537B3}"/>
              </a:ext>
            </a:extLst>
          </p:cNvPr>
          <p:cNvSpPr/>
          <p:nvPr/>
        </p:nvSpPr>
        <p:spPr bwMode="auto">
          <a:xfrm>
            <a:off x="2971801" y="1066800"/>
            <a:ext cx="2162175" cy="6096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a:defRPr/>
            </a:pPr>
            <a:r>
              <a:rPr lang="en-US" kern="0" dirty="0">
                <a:solidFill>
                  <a:srgbClr val="FFFFFF"/>
                </a:solidFill>
                <a:latin typeface="Arial"/>
              </a:rPr>
              <a:t>Software as a Service (</a:t>
            </a:r>
            <a:r>
              <a:rPr lang="en-US" kern="0" dirty="0" err="1">
                <a:solidFill>
                  <a:srgbClr val="FFFFFF"/>
                </a:solidFill>
                <a:latin typeface="Arial"/>
              </a:rPr>
              <a:t>SaaS</a:t>
            </a:r>
            <a:r>
              <a:rPr lang="en-US" kern="0" dirty="0">
                <a:solidFill>
                  <a:srgbClr val="FFFFFF"/>
                </a:solidFill>
                <a:latin typeface="Arial"/>
              </a:rPr>
              <a:t>)</a:t>
            </a:r>
          </a:p>
        </p:txBody>
      </p:sp>
      <p:sp>
        <p:nvSpPr>
          <p:cNvPr id="44" name="Rounded Rectangle 43">
            <a:extLst>
              <a:ext uri="{FF2B5EF4-FFF2-40B4-BE49-F238E27FC236}">
                <a16:creationId xmlns:a16="http://schemas.microsoft.com/office/drawing/2014/main" id="{216F7D6A-3578-8946-9C03-8C77F8DC94C3}"/>
              </a:ext>
            </a:extLst>
          </p:cNvPr>
          <p:cNvSpPr/>
          <p:nvPr/>
        </p:nvSpPr>
        <p:spPr bwMode="auto">
          <a:xfrm>
            <a:off x="5641976" y="1066800"/>
            <a:ext cx="2162175" cy="6096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a:defRPr/>
            </a:pPr>
            <a:r>
              <a:rPr lang="en-US" kern="0" dirty="0">
                <a:solidFill>
                  <a:srgbClr val="FFFFFF"/>
                </a:solidFill>
                <a:latin typeface="Arial"/>
              </a:rPr>
              <a:t>Platform as a Service (</a:t>
            </a:r>
            <a:r>
              <a:rPr lang="en-US" kern="0" dirty="0" err="1">
                <a:solidFill>
                  <a:srgbClr val="FFFFFF"/>
                </a:solidFill>
                <a:latin typeface="Arial"/>
              </a:rPr>
              <a:t>PaaS</a:t>
            </a:r>
            <a:r>
              <a:rPr lang="en-US" kern="0" dirty="0">
                <a:solidFill>
                  <a:srgbClr val="FFFFFF"/>
                </a:solidFill>
                <a:latin typeface="Arial"/>
              </a:rPr>
              <a:t>)</a:t>
            </a:r>
          </a:p>
        </p:txBody>
      </p:sp>
      <p:sp>
        <p:nvSpPr>
          <p:cNvPr id="45" name="Rounded Rectangle 44">
            <a:extLst>
              <a:ext uri="{FF2B5EF4-FFF2-40B4-BE49-F238E27FC236}">
                <a16:creationId xmlns:a16="http://schemas.microsoft.com/office/drawing/2014/main" id="{AD6CD247-49C3-A445-81E5-6D3A658C01BC}"/>
              </a:ext>
            </a:extLst>
          </p:cNvPr>
          <p:cNvSpPr/>
          <p:nvPr/>
        </p:nvSpPr>
        <p:spPr bwMode="auto">
          <a:xfrm>
            <a:off x="8229601" y="1066800"/>
            <a:ext cx="2162175" cy="609600"/>
          </a:xfrm>
          <a:prstGeom prst="roundRect">
            <a:avLst/>
          </a:prstGeom>
          <a:solidFill>
            <a:srgbClr val="2D2D8A"/>
          </a:solidFill>
          <a:ln w="25400" cap="flat" cmpd="sng" algn="ctr">
            <a:solidFill>
              <a:srgbClr val="2D2D8A">
                <a:shade val="50000"/>
              </a:srgbClr>
            </a:solidFill>
            <a:prstDash val="solid"/>
          </a:ln>
          <a:effectLst/>
        </p:spPr>
        <p:txBody>
          <a:bodyPr anchor="ctr"/>
          <a:lstStyle/>
          <a:p>
            <a:pPr algn="ctr">
              <a:defRPr/>
            </a:pPr>
            <a:r>
              <a:rPr lang="en-US" kern="0" dirty="0">
                <a:solidFill>
                  <a:srgbClr val="FFFFFF"/>
                </a:solidFill>
                <a:latin typeface="Arial"/>
              </a:rPr>
              <a:t>Infrastructure as a Service (</a:t>
            </a:r>
            <a:r>
              <a:rPr lang="en-US" kern="0" dirty="0" err="1">
                <a:solidFill>
                  <a:srgbClr val="FFFFFF"/>
                </a:solidFill>
                <a:latin typeface="Arial"/>
              </a:rPr>
              <a:t>IaaS</a:t>
            </a:r>
            <a:r>
              <a:rPr lang="en-US" kern="0" dirty="0">
                <a:solidFill>
                  <a:srgbClr val="FFFFFF"/>
                </a:solidFill>
                <a:latin typeface="Arial"/>
              </a:rPr>
              <a:t>)</a:t>
            </a:r>
          </a:p>
        </p:txBody>
      </p:sp>
      <p:pic>
        <p:nvPicPr>
          <p:cNvPr id="2057" name="Picture 9">
            <a:extLst>
              <a:ext uri="{FF2B5EF4-FFF2-40B4-BE49-F238E27FC236}">
                <a16:creationId xmlns:a16="http://schemas.microsoft.com/office/drawing/2014/main" id="{6DBCA54C-E00A-004D-A864-12C6D91BE7B5}"/>
              </a:ext>
            </a:extLst>
          </p:cNvPr>
          <p:cNvPicPr>
            <a:picLocks noChangeAspect="1" noChangeArrowheads="1"/>
          </p:cNvPicPr>
          <p:nvPr/>
        </p:nvPicPr>
        <p:blipFill>
          <a:blip r:embed="rId3"/>
          <a:srcRect/>
          <a:stretch>
            <a:fillRect/>
          </a:stretch>
        </p:blipFill>
        <p:spPr bwMode="auto">
          <a:xfrm>
            <a:off x="3671888" y="4876801"/>
            <a:ext cx="6157912" cy="1457325"/>
          </a:xfrm>
          <a:prstGeom prst="rect">
            <a:avLst/>
          </a:prstGeom>
          <a:ln/>
        </p:spPr>
        <p:style>
          <a:lnRef idx="1">
            <a:schemeClr val="dk1"/>
          </a:lnRef>
          <a:fillRef idx="2">
            <a:schemeClr val="dk1"/>
          </a:fillRef>
          <a:effectRef idx="1">
            <a:schemeClr val="dk1"/>
          </a:effectRef>
          <a:fontRef idx="minor">
            <a:schemeClr val="dk1"/>
          </a:fontRef>
        </p:style>
      </p:pic>
      <p:pic>
        <p:nvPicPr>
          <p:cNvPr id="2058" name="Picture 10">
            <a:extLst>
              <a:ext uri="{FF2B5EF4-FFF2-40B4-BE49-F238E27FC236}">
                <a16:creationId xmlns:a16="http://schemas.microsoft.com/office/drawing/2014/main" id="{EEA95A93-B868-144B-9071-1D6DB8D79009}"/>
              </a:ext>
            </a:extLst>
          </p:cNvPr>
          <p:cNvPicPr>
            <a:picLocks noChangeAspect="1" noChangeArrowheads="1"/>
          </p:cNvPicPr>
          <p:nvPr/>
        </p:nvPicPr>
        <p:blipFill>
          <a:blip r:embed="rId4"/>
          <a:srcRect/>
          <a:stretch>
            <a:fillRect/>
          </a:stretch>
        </p:blipFill>
        <p:spPr bwMode="auto">
          <a:xfrm>
            <a:off x="3660776" y="3200400"/>
            <a:ext cx="6157913" cy="1447800"/>
          </a:xfrm>
          <a:prstGeom prst="rect">
            <a:avLst/>
          </a:prstGeom>
          <a:ln/>
        </p:spPr>
        <p:style>
          <a:lnRef idx="1">
            <a:schemeClr val="dk1"/>
          </a:lnRef>
          <a:fillRef idx="2">
            <a:schemeClr val="dk1"/>
          </a:fillRef>
          <a:effectRef idx="1">
            <a:schemeClr val="dk1"/>
          </a:effectRef>
          <a:fontRef idx="minor">
            <a:schemeClr val="dk1"/>
          </a:fontRef>
        </p:style>
      </p:pic>
      <p:pic>
        <p:nvPicPr>
          <p:cNvPr id="2059" name="Picture 11">
            <a:extLst>
              <a:ext uri="{FF2B5EF4-FFF2-40B4-BE49-F238E27FC236}">
                <a16:creationId xmlns:a16="http://schemas.microsoft.com/office/drawing/2014/main" id="{EDB3DF82-C815-1E4F-97BB-D26A727F158A}"/>
              </a:ext>
            </a:extLst>
          </p:cNvPr>
          <p:cNvPicPr>
            <a:picLocks noChangeAspect="1" noChangeArrowheads="1"/>
          </p:cNvPicPr>
          <p:nvPr/>
        </p:nvPicPr>
        <p:blipFill>
          <a:blip r:embed="rId5"/>
          <a:srcRect/>
          <a:stretch>
            <a:fillRect/>
          </a:stretch>
        </p:blipFill>
        <p:spPr bwMode="auto">
          <a:xfrm>
            <a:off x="3671888" y="1828800"/>
            <a:ext cx="6157912" cy="1219200"/>
          </a:xfrm>
          <a:prstGeom prst="rect">
            <a:avLst/>
          </a:prstGeom>
          <a:ln/>
        </p:spPr>
        <p:style>
          <a:lnRef idx="1">
            <a:schemeClr val="dk1"/>
          </a:lnRef>
          <a:fillRef idx="2">
            <a:schemeClr val="dk1"/>
          </a:fillRef>
          <a:effectRef idx="1">
            <a:schemeClr val="dk1"/>
          </a:effectRef>
          <a:fontRef idx="minor">
            <a:schemeClr val="dk1"/>
          </a:fontRef>
        </p:style>
      </p:pic>
      <p:pic>
        <p:nvPicPr>
          <p:cNvPr id="2061" name="Picture 13" descr="Amazon Web Services">
            <a:hlinkClick r:id="rId6"/>
            <a:extLst>
              <a:ext uri="{FF2B5EF4-FFF2-40B4-BE49-F238E27FC236}">
                <a16:creationId xmlns:a16="http://schemas.microsoft.com/office/drawing/2014/main" id="{A23A9099-061A-5E43-A1FD-C21DA6327A5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795463" y="5033963"/>
            <a:ext cx="15621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9" name="Picture 21" descr="Dedicated Server, Managed Hosting &amp; Web Hosting from Rackspace">
            <a:hlinkClick r:id="rId8"/>
            <a:extLst>
              <a:ext uri="{FF2B5EF4-FFF2-40B4-BE49-F238E27FC236}">
                <a16:creationId xmlns:a16="http://schemas.microsoft.com/office/drawing/2014/main" id="{0919F16A-C6C4-9240-8E22-34E8DD7F2B2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687513" y="5911349"/>
            <a:ext cx="15049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Group 49">
            <a:extLst>
              <a:ext uri="{FF2B5EF4-FFF2-40B4-BE49-F238E27FC236}">
                <a16:creationId xmlns:a16="http://schemas.microsoft.com/office/drawing/2014/main" id="{F716029B-EBB1-B240-8DA5-334D6D33CCD6}"/>
              </a:ext>
            </a:extLst>
          </p:cNvPr>
          <p:cNvGrpSpPr>
            <a:grpSpLocks/>
          </p:cNvGrpSpPr>
          <p:nvPr/>
        </p:nvGrpSpPr>
        <p:grpSpPr bwMode="auto">
          <a:xfrm>
            <a:off x="1579564" y="3200402"/>
            <a:ext cx="2092324" cy="607524"/>
            <a:chOff x="55539" y="3200401"/>
            <a:chExt cx="2092346" cy="607729"/>
          </a:xfrm>
        </p:grpSpPr>
        <p:pic>
          <p:nvPicPr>
            <p:cNvPr id="12305" name="Picture 23" descr="App Engine icon">
              <a:extLst>
                <a:ext uri="{FF2B5EF4-FFF2-40B4-BE49-F238E27FC236}">
                  <a16:creationId xmlns:a16="http://schemas.microsoft.com/office/drawing/2014/main" id="{92C6569F-1905-F147-8DBB-0B1E91FE5427}"/>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5539" y="3200401"/>
              <a:ext cx="554061" cy="56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6" name="TextBox 48">
              <a:extLst>
                <a:ext uri="{FF2B5EF4-FFF2-40B4-BE49-F238E27FC236}">
                  <a16:creationId xmlns:a16="http://schemas.microsoft.com/office/drawing/2014/main" id="{830ABDA5-FB24-E846-80E4-F10A6810329A}"/>
                </a:ext>
              </a:extLst>
            </p:cNvPr>
            <p:cNvSpPr txBox="1">
              <a:spLocks noChangeArrowheads="1"/>
            </p:cNvSpPr>
            <p:nvPr/>
          </p:nvSpPr>
          <p:spPr bwMode="auto">
            <a:xfrm>
              <a:off x="761998" y="3223157"/>
              <a:ext cx="1385887" cy="584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r>
                <a:rPr lang="en-US" altLang="en-US" sz="1600" b="1" dirty="0"/>
                <a:t>Google App Engine</a:t>
              </a:r>
            </a:p>
          </p:txBody>
        </p:sp>
      </p:grpSp>
      <p:pic>
        <p:nvPicPr>
          <p:cNvPr id="2073" name="Picture 25" descr="Windows Azure Platform">
            <a:extLst>
              <a:ext uri="{FF2B5EF4-FFF2-40B4-BE49-F238E27FC236}">
                <a16:creationId xmlns:a16="http://schemas.microsoft.com/office/drawing/2014/main" id="{B3D702C7-14DD-E248-95BF-2547D5968B3B}"/>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389595" y="5672996"/>
            <a:ext cx="2595836" cy="32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AF2C8420-4D79-F143-B1A4-C8F6099A3062}"/>
              </a:ext>
            </a:extLst>
          </p:cNvPr>
          <p:cNvSpPr>
            <a:spLocks noChangeArrowheads="1"/>
          </p:cNvSpPr>
          <p:nvPr/>
        </p:nvSpPr>
        <p:spPr bwMode="auto">
          <a:xfrm>
            <a:off x="1687513" y="2079625"/>
            <a:ext cx="1778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r>
              <a:rPr lang="en-US" altLang="en-US" sz="1600" b="1" dirty="0"/>
              <a:t>Gmail, Dropbox</a:t>
            </a:r>
          </a:p>
        </p:txBody>
      </p:sp>
      <p:sp>
        <p:nvSpPr>
          <p:cNvPr id="72" name="Rectangle 71">
            <a:extLst>
              <a:ext uri="{FF2B5EF4-FFF2-40B4-BE49-F238E27FC236}">
                <a16:creationId xmlns:a16="http://schemas.microsoft.com/office/drawing/2014/main" id="{25F9DDF1-0365-7C45-A3C5-39E13CB2652C}"/>
              </a:ext>
            </a:extLst>
          </p:cNvPr>
          <p:cNvSpPr>
            <a:spLocks noChangeArrowheads="1"/>
          </p:cNvSpPr>
          <p:nvPr/>
        </p:nvSpPr>
        <p:spPr bwMode="auto">
          <a:xfrm>
            <a:off x="1692276" y="2520950"/>
            <a:ext cx="17764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r>
              <a:rPr lang="en-US" altLang="en-US" sz="1600" b="1" dirty="0"/>
              <a:t>Salesforce,</a:t>
            </a:r>
          </a:p>
          <a:p>
            <a:pPr eaLnBrk="1" hangingPunct="1"/>
            <a:r>
              <a:rPr lang="en-US" altLang="en-US" sz="1600" b="1" dirty="0"/>
              <a:t>Google G Suit</a:t>
            </a:r>
          </a:p>
        </p:txBody>
      </p:sp>
      <p:sp>
        <p:nvSpPr>
          <p:cNvPr id="12304" name="TextBox 18">
            <a:extLst>
              <a:ext uri="{FF2B5EF4-FFF2-40B4-BE49-F238E27FC236}">
                <a16:creationId xmlns:a16="http://schemas.microsoft.com/office/drawing/2014/main" id="{36E119CD-707A-6443-9C94-533DF9C7E5F9}"/>
              </a:ext>
            </a:extLst>
          </p:cNvPr>
          <p:cNvSpPr txBox="1">
            <a:spLocks noChangeArrowheads="1"/>
          </p:cNvSpPr>
          <p:nvPr/>
        </p:nvSpPr>
        <p:spPr bwMode="auto">
          <a:xfrm>
            <a:off x="1981200" y="6400800"/>
            <a:ext cx="5708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pPr algn="ctr" eaLnBrk="1" hangingPunct="1"/>
            <a:r>
              <a:rPr lang="en-US" altLang="en-US" sz="900">
                <a:solidFill>
                  <a:schemeClr val="bg1"/>
                </a:solidFill>
              </a:rPr>
              <a:t>Adopted from: Effectively and Securely Using the Cloud Computing Paradigm by peter Mell, Tim Grance</a:t>
            </a:r>
          </a:p>
        </p:txBody>
      </p:sp>
      <p:sp>
        <p:nvSpPr>
          <p:cNvPr id="2" name="Rectangle 1">
            <a:extLst>
              <a:ext uri="{FF2B5EF4-FFF2-40B4-BE49-F238E27FC236}">
                <a16:creationId xmlns:a16="http://schemas.microsoft.com/office/drawing/2014/main" id="{DB3B3E0D-945E-1247-AE67-BF7073586980}"/>
              </a:ext>
            </a:extLst>
          </p:cNvPr>
          <p:cNvSpPr/>
          <p:nvPr/>
        </p:nvSpPr>
        <p:spPr>
          <a:xfrm>
            <a:off x="689648" y="5093129"/>
            <a:ext cx="577402" cy="369332"/>
          </a:xfrm>
          <a:prstGeom prst="rect">
            <a:avLst/>
          </a:prstGeom>
        </p:spPr>
        <p:txBody>
          <a:bodyPr wrap="none">
            <a:spAutoFit/>
          </a:bodyPr>
          <a:lstStyle/>
          <a:p>
            <a:r>
              <a:rPr lang="en-US" altLang="en-US" b="1" dirty="0"/>
              <a:t>GCP</a:t>
            </a:r>
          </a:p>
        </p:txBody>
      </p:sp>
      <p:pic>
        <p:nvPicPr>
          <p:cNvPr id="3" name="Picture 2">
            <a:extLst>
              <a:ext uri="{FF2B5EF4-FFF2-40B4-BE49-F238E27FC236}">
                <a16:creationId xmlns:a16="http://schemas.microsoft.com/office/drawing/2014/main" id="{B89928D4-528A-4C49-9710-CFD61771F88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993" y="4595762"/>
            <a:ext cx="1582470" cy="522052"/>
          </a:xfrm>
          <a:prstGeom prst="rect">
            <a:avLst/>
          </a:prstGeom>
        </p:spPr>
      </p:pic>
    </p:spTree>
    <p:extLst>
      <p:ext uri="{BB962C8B-B14F-4D97-AF65-F5344CB8AC3E}">
        <p14:creationId xmlns:p14="http://schemas.microsoft.com/office/powerpoint/2010/main" val="34957380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ircle(in)">
                                      <p:cBhvr>
                                        <p:cTn id="7" dur="500"/>
                                        <p:tgtEl>
                                          <p:spTgt spid="45"/>
                                        </p:tgtEl>
                                      </p:cBhvr>
                                    </p:animEffect>
                                  </p:childTnLst>
                                </p:cTn>
                              </p:par>
                              <p:par>
                                <p:cTn id="8" presetID="6" presetClass="entr" presetSubtype="16" fill="hold" nodeType="withEffect">
                                  <p:stCondLst>
                                    <p:cond delay="0"/>
                                  </p:stCondLst>
                                  <p:childTnLst>
                                    <p:set>
                                      <p:cBhvr>
                                        <p:cTn id="9" dur="1" fill="hold">
                                          <p:stCondLst>
                                            <p:cond delay="0"/>
                                          </p:stCondLst>
                                        </p:cTn>
                                        <p:tgtEl>
                                          <p:spTgt spid="2057"/>
                                        </p:tgtEl>
                                        <p:attrNameLst>
                                          <p:attrName>style.visibility</p:attrName>
                                        </p:attrNameLst>
                                      </p:cBhvr>
                                      <p:to>
                                        <p:strVal val="visible"/>
                                      </p:to>
                                    </p:set>
                                    <p:animEffect transition="in" filter="circle(in)">
                                      <p:cBhvr>
                                        <p:cTn id="10" dur="500"/>
                                        <p:tgtEl>
                                          <p:spTgt spid="2057"/>
                                        </p:tgtEl>
                                      </p:cBhvr>
                                    </p:animEffect>
                                  </p:childTnLst>
                                </p:cTn>
                              </p:par>
                              <p:par>
                                <p:cTn id="11" presetID="6" presetClass="entr" presetSubtype="16" fill="hold" nodeType="withEffect">
                                  <p:stCondLst>
                                    <p:cond delay="0"/>
                                  </p:stCondLst>
                                  <p:childTnLst>
                                    <p:set>
                                      <p:cBhvr>
                                        <p:cTn id="12" dur="1" fill="hold">
                                          <p:stCondLst>
                                            <p:cond delay="0"/>
                                          </p:stCondLst>
                                        </p:cTn>
                                        <p:tgtEl>
                                          <p:spTgt spid="2061"/>
                                        </p:tgtEl>
                                        <p:attrNameLst>
                                          <p:attrName>style.visibility</p:attrName>
                                        </p:attrNameLst>
                                      </p:cBhvr>
                                      <p:to>
                                        <p:strVal val="visible"/>
                                      </p:to>
                                    </p:set>
                                    <p:animEffect transition="in" filter="circle(in)">
                                      <p:cBhvr>
                                        <p:cTn id="13" dur="500"/>
                                        <p:tgtEl>
                                          <p:spTgt spid="2061"/>
                                        </p:tgtEl>
                                      </p:cBhvr>
                                    </p:animEffect>
                                  </p:childTnLst>
                                </p:cTn>
                              </p:par>
                              <p:par>
                                <p:cTn id="14" presetID="6" presetClass="entr" presetSubtype="16" fill="hold" nodeType="withEffect">
                                  <p:stCondLst>
                                    <p:cond delay="0"/>
                                  </p:stCondLst>
                                  <p:childTnLst>
                                    <p:set>
                                      <p:cBhvr>
                                        <p:cTn id="15" dur="1" fill="hold">
                                          <p:stCondLst>
                                            <p:cond delay="0"/>
                                          </p:stCondLst>
                                        </p:cTn>
                                        <p:tgtEl>
                                          <p:spTgt spid="2069"/>
                                        </p:tgtEl>
                                        <p:attrNameLst>
                                          <p:attrName>style.visibility</p:attrName>
                                        </p:attrNameLst>
                                      </p:cBhvr>
                                      <p:to>
                                        <p:strVal val="visible"/>
                                      </p:to>
                                    </p:set>
                                    <p:animEffect transition="in" filter="circle(in)">
                                      <p:cBhvr>
                                        <p:cTn id="16" dur="500"/>
                                        <p:tgtEl>
                                          <p:spTgt spid="206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circle(in)">
                                      <p:cBhvr>
                                        <p:cTn id="21" dur="500"/>
                                        <p:tgtEl>
                                          <p:spTgt spid="44"/>
                                        </p:tgtEl>
                                      </p:cBhvr>
                                    </p:animEffect>
                                  </p:childTnLst>
                                </p:cTn>
                              </p:par>
                              <p:par>
                                <p:cTn id="22" presetID="6" presetClass="entr" presetSubtype="16"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circle(in)">
                                      <p:cBhvr>
                                        <p:cTn id="24" dur="500"/>
                                        <p:tgtEl>
                                          <p:spTgt spid="2058"/>
                                        </p:tgtEl>
                                      </p:cBhvr>
                                    </p:animEffect>
                                  </p:childTnLst>
                                </p:cTn>
                              </p:par>
                              <p:par>
                                <p:cTn id="25" presetID="6" presetClass="entr" presetSubtype="16"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circle(in)">
                                      <p:cBhvr>
                                        <p:cTn id="27" dur="500"/>
                                        <p:tgtEl>
                                          <p:spTgt spid="50"/>
                                        </p:tgtEl>
                                      </p:cBhvr>
                                    </p:animEffect>
                                  </p:childTnLst>
                                </p:cTn>
                              </p:par>
                              <p:par>
                                <p:cTn id="28" presetID="6" presetClass="entr" presetSubtype="16" fill="hold" nodeType="withEffect">
                                  <p:stCondLst>
                                    <p:cond delay="0"/>
                                  </p:stCondLst>
                                  <p:childTnLst>
                                    <p:set>
                                      <p:cBhvr>
                                        <p:cTn id="29" dur="1" fill="hold">
                                          <p:stCondLst>
                                            <p:cond delay="0"/>
                                          </p:stCondLst>
                                        </p:cTn>
                                        <p:tgtEl>
                                          <p:spTgt spid="2073"/>
                                        </p:tgtEl>
                                        <p:attrNameLst>
                                          <p:attrName>style.visibility</p:attrName>
                                        </p:attrNameLst>
                                      </p:cBhvr>
                                      <p:to>
                                        <p:strVal val="visible"/>
                                      </p:to>
                                    </p:set>
                                    <p:animEffect transition="in" filter="circle(in)">
                                      <p:cBhvr>
                                        <p:cTn id="30" dur="500"/>
                                        <p:tgtEl>
                                          <p:spTgt spid="207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circle(in)">
                                      <p:cBhvr>
                                        <p:cTn id="35" dur="500"/>
                                        <p:tgtEl>
                                          <p:spTgt spid="43"/>
                                        </p:tgtEl>
                                      </p:cBhvr>
                                    </p:animEffect>
                                  </p:childTnLst>
                                </p:cTn>
                              </p:par>
                              <p:par>
                                <p:cTn id="36" presetID="6" presetClass="entr" presetSubtype="16" fill="hold" nodeType="withEffect">
                                  <p:stCondLst>
                                    <p:cond delay="0"/>
                                  </p:stCondLst>
                                  <p:childTnLst>
                                    <p:set>
                                      <p:cBhvr>
                                        <p:cTn id="37" dur="1" fill="hold">
                                          <p:stCondLst>
                                            <p:cond delay="0"/>
                                          </p:stCondLst>
                                        </p:cTn>
                                        <p:tgtEl>
                                          <p:spTgt spid="2059"/>
                                        </p:tgtEl>
                                        <p:attrNameLst>
                                          <p:attrName>style.visibility</p:attrName>
                                        </p:attrNameLst>
                                      </p:cBhvr>
                                      <p:to>
                                        <p:strVal val="visible"/>
                                      </p:to>
                                    </p:set>
                                    <p:animEffect transition="in" filter="circle(in)">
                                      <p:cBhvr>
                                        <p:cTn id="38" dur="500"/>
                                        <p:tgtEl>
                                          <p:spTgt spid="2059"/>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circle(in)">
                                      <p:cBhvr>
                                        <p:cTn id="41" dur="500"/>
                                        <p:tgtEl>
                                          <p:spTgt spid="51"/>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circle(in)">
                                      <p:cBhvr>
                                        <p:cTn id="4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51" grpId="0"/>
      <p:bldP spid="7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EBED02-D30C-9B4D-8B5D-90920442E29F}"/>
              </a:ext>
            </a:extLst>
          </p:cNvPr>
          <p:cNvSpPr>
            <a:spLocks noGrp="1"/>
          </p:cNvSpPr>
          <p:nvPr>
            <p:ph type="title"/>
          </p:nvPr>
        </p:nvSpPr>
        <p:spPr/>
        <p:txBody>
          <a:bodyPr/>
          <a:lstStyle/>
          <a:p>
            <a:r>
              <a:rPr lang="en-US" dirty="0"/>
              <a:t>Advantages and Benefits of Cloud Computing</a:t>
            </a:r>
          </a:p>
        </p:txBody>
      </p:sp>
      <p:sp>
        <p:nvSpPr>
          <p:cNvPr id="6" name="Content Placeholder 5">
            <a:extLst>
              <a:ext uri="{FF2B5EF4-FFF2-40B4-BE49-F238E27FC236}">
                <a16:creationId xmlns:a16="http://schemas.microsoft.com/office/drawing/2014/main" id="{625FD7E6-1489-3147-9A40-084D3B2874AA}"/>
              </a:ext>
            </a:extLst>
          </p:cNvPr>
          <p:cNvSpPr>
            <a:spLocks noGrp="1"/>
          </p:cNvSpPr>
          <p:nvPr>
            <p:ph idx="1"/>
          </p:nvPr>
        </p:nvSpPr>
        <p:spPr>
          <a:xfrm>
            <a:off x="838200" y="1825625"/>
            <a:ext cx="4511040" cy="4351338"/>
          </a:xfrm>
        </p:spPr>
        <p:txBody>
          <a:bodyPr>
            <a:normAutofit lnSpcReduction="10000"/>
          </a:bodyPr>
          <a:lstStyle/>
          <a:p>
            <a:r>
              <a:rPr lang="en-US" altLang="en-US" b="1" dirty="0"/>
              <a:t>pay as much as used and needed</a:t>
            </a:r>
          </a:p>
          <a:p>
            <a:r>
              <a:rPr lang="en-US" altLang="en-US" b="1" dirty="0"/>
              <a:t>always on!, anywhere and any place</a:t>
            </a:r>
          </a:p>
          <a:p>
            <a:r>
              <a:rPr lang="en-US" altLang="en-US" dirty="0"/>
              <a:t>The “</a:t>
            </a:r>
            <a:r>
              <a:rPr lang="en-US" altLang="en-US" b="1" dirty="0"/>
              <a:t>flexibility and elasticity</a:t>
            </a:r>
            <a:r>
              <a:rPr lang="en-US" altLang="en-US" dirty="0"/>
              <a:t>” allows these systems to scale up and down at will</a:t>
            </a:r>
          </a:p>
          <a:p>
            <a:pPr lvl="1"/>
            <a:r>
              <a:rPr lang="en-US" altLang="en-US" dirty="0" err="1"/>
              <a:t>utilising</a:t>
            </a:r>
            <a:r>
              <a:rPr lang="en-US" altLang="en-US" dirty="0"/>
              <a:t> the resources of all kinds</a:t>
            </a:r>
          </a:p>
          <a:p>
            <a:pPr lvl="2"/>
            <a:r>
              <a:rPr lang="en-US" altLang="en-US" dirty="0"/>
              <a:t>CPU, storage, server capacity, load balancing, and databases</a:t>
            </a:r>
          </a:p>
          <a:p>
            <a:endParaRPr lang="en-US" dirty="0"/>
          </a:p>
        </p:txBody>
      </p:sp>
      <p:pic>
        <p:nvPicPr>
          <p:cNvPr id="2" name="Picture 1">
            <a:extLst>
              <a:ext uri="{FF2B5EF4-FFF2-40B4-BE49-F238E27FC236}">
                <a16:creationId xmlns:a16="http://schemas.microsoft.com/office/drawing/2014/main" id="{C3F07305-1C71-C84A-92F3-DD88CFFA6052}"/>
              </a:ext>
            </a:extLst>
          </p:cNvPr>
          <p:cNvPicPr>
            <a:picLocks noChangeAspect="1"/>
          </p:cNvPicPr>
          <p:nvPr/>
        </p:nvPicPr>
        <p:blipFill>
          <a:blip r:embed="rId2"/>
          <a:stretch>
            <a:fillRect/>
          </a:stretch>
        </p:blipFill>
        <p:spPr>
          <a:xfrm>
            <a:off x="5588000" y="1499553"/>
            <a:ext cx="6502400" cy="4025900"/>
          </a:xfrm>
          <a:prstGeom prst="rect">
            <a:avLst/>
          </a:prstGeom>
        </p:spPr>
      </p:pic>
    </p:spTree>
    <p:extLst>
      <p:ext uri="{BB962C8B-B14F-4D97-AF65-F5344CB8AC3E}">
        <p14:creationId xmlns:p14="http://schemas.microsoft.com/office/powerpoint/2010/main" val="227233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F9327005-980D-F947-BC7C-14B4D6A87661}"/>
              </a:ext>
            </a:extLst>
          </p:cNvPr>
          <p:cNvSpPr>
            <a:spLocks noGrp="1" noChangeArrowheads="1"/>
          </p:cNvSpPr>
          <p:nvPr>
            <p:ph type="title"/>
          </p:nvPr>
        </p:nvSpPr>
        <p:spPr>
          <a:xfrm>
            <a:off x="3276600" y="76200"/>
            <a:ext cx="7239000" cy="1143000"/>
          </a:xfrm>
        </p:spPr>
        <p:txBody>
          <a:bodyPr/>
          <a:lstStyle/>
          <a:p>
            <a:r>
              <a:rPr lang="en-GB" altLang="en-US" dirty="0"/>
              <a:t>Virtual Machines</a:t>
            </a:r>
          </a:p>
        </p:txBody>
      </p:sp>
      <p:sp>
        <p:nvSpPr>
          <p:cNvPr id="20483" name="Rectangle 2">
            <a:extLst>
              <a:ext uri="{FF2B5EF4-FFF2-40B4-BE49-F238E27FC236}">
                <a16:creationId xmlns:a16="http://schemas.microsoft.com/office/drawing/2014/main" id="{8E4E0500-6A8B-304B-890D-8B75999B82F8}"/>
              </a:ext>
            </a:extLst>
          </p:cNvPr>
          <p:cNvSpPr>
            <a:spLocks noGrp="1" noChangeArrowheads="1"/>
          </p:cNvSpPr>
          <p:nvPr>
            <p:ph idx="1"/>
          </p:nvPr>
        </p:nvSpPr>
        <p:spPr>
          <a:xfrm>
            <a:off x="1981200" y="1295401"/>
            <a:ext cx="8229600" cy="4830763"/>
          </a:xfrm>
        </p:spPr>
        <p:txBody>
          <a:bodyPr/>
          <a:lstStyle/>
          <a:p>
            <a:r>
              <a:rPr lang="en-GB" altLang="en-US"/>
              <a:t>VM technology allows multiple virtual machines to run on a single physical machine.</a:t>
            </a:r>
          </a:p>
        </p:txBody>
      </p:sp>
      <p:sp>
        <p:nvSpPr>
          <p:cNvPr id="20484" name="Rectangle 3">
            <a:extLst>
              <a:ext uri="{FF2B5EF4-FFF2-40B4-BE49-F238E27FC236}">
                <a16:creationId xmlns:a16="http://schemas.microsoft.com/office/drawing/2014/main" id="{3B03318C-CA87-D343-9EE2-1DF18F23FEA7}"/>
              </a:ext>
            </a:extLst>
          </p:cNvPr>
          <p:cNvSpPr>
            <a:spLocks noChangeArrowheads="1"/>
          </p:cNvSpPr>
          <p:nvPr/>
        </p:nvSpPr>
        <p:spPr bwMode="auto">
          <a:xfrm>
            <a:off x="2352675" y="4764088"/>
            <a:ext cx="5029200" cy="381000"/>
          </a:xfrm>
          <a:prstGeom prst="rect">
            <a:avLst/>
          </a:prstGeom>
          <a:solidFill>
            <a:srgbClr val="00CCFF"/>
          </a:solidFill>
          <a:ln w="12600">
            <a:solidFill>
              <a:srgbClr val="000000"/>
            </a:solidFill>
            <a:miter lim="800000"/>
            <a:headEnd/>
            <a:tailEnd/>
          </a:ln>
        </p:spPr>
        <p:txBody>
          <a:bodyPr wrap="none"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9pPr>
          </a:lstStyle>
          <a:p>
            <a:pPr algn="ctr" eaLnBrk="1" hangingPunct="1">
              <a:lnSpc>
                <a:spcPct val="102000"/>
              </a:lnSpc>
            </a:pPr>
            <a:r>
              <a:rPr lang="en-GB" altLang="en-US" sz="1600">
                <a:solidFill>
                  <a:srgbClr val="000000"/>
                </a:solidFill>
                <a:cs typeface="Arial" panose="020B0604020202020204" pitchFamily="34" charset="0"/>
              </a:rPr>
              <a:t>Hardware</a:t>
            </a:r>
          </a:p>
        </p:txBody>
      </p:sp>
      <p:sp>
        <p:nvSpPr>
          <p:cNvPr id="20485" name="Rectangle 4">
            <a:extLst>
              <a:ext uri="{FF2B5EF4-FFF2-40B4-BE49-F238E27FC236}">
                <a16:creationId xmlns:a16="http://schemas.microsoft.com/office/drawing/2014/main" id="{106CA452-71D8-DC46-B066-CC4863E5D63E}"/>
              </a:ext>
            </a:extLst>
          </p:cNvPr>
          <p:cNvSpPr>
            <a:spLocks noChangeArrowheads="1"/>
          </p:cNvSpPr>
          <p:nvPr/>
        </p:nvSpPr>
        <p:spPr bwMode="auto">
          <a:xfrm>
            <a:off x="2352675" y="4154488"/>
            <a:ext cx="5029200" cy="457200"/>
          </a:xfrm>
          <a:prstGeom prst="rect">
            <a:avLst/>
          </a:prstGeom>
          <a:solidFill>
            <a:srgbClr val="FFFF00"/>
          </a:solidFill>
          <a:ln w="12600">
            <a:solidFill>
              <a:srgbClr val="000000"/>
            </a:solidFill>
            <a:miter lim="800000"/>
            <a:headEnd/>
            <a:tailEnd/>
          </a:ln>
        </p:spPr>
        <p:txBody>
          <a:bodyPr wrap="none"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9pPr>
          </a:lstStyle>
          <a:p>
            <a:pPr algn="ctr" eaLnBrk="1" hangingPunct="1">
              <a:lnSpc>
                <a:spcPct val="102000"/>
              </a:lnSpc>
            </a:pPr>
            <a:r>
              <a:rPr lang="en-GB" altLang="en-US" sz="1600">
                <a:solidFill>
                  <a:srgbClr val="000000"/>
                </a:solidFill>
                <a:cs typeface="Arial" panose="020B0604020202020204" pitchFamily="34" charset="0"/>
              </a:rPr>
              <a:t>Virtual Machine Monitor (VMM) / Hypervisor</a:t>
            </a:r>
          </a:p>
        </p:txBody>
      </p:sp>
      <p:sp>
        <p:nvSpPr>
          <p:cNvPr id="20486" name="Rectangle 5">
            <a:extLst>
              <a:ext uri="{FF2B5EF4-FFF2-40B4-BE49-F238E27FC236}">
                <a16:creationId xmlns:a16="http://schemas.microsoft.com/office/drawing/2014/main" id="{92BCA0DE-E4BB-CE4B-8420-902DC0506C88}"/>
              </a:ext>
            </a:extLst>
          </p:cNvPr>
          <p:cNvSpPr>
            <a:spLocks noChangeArrowheads="1"/>
          </p:cNvSpPr>
          <p:nvPr/>
        </p:nvSpPr>
        <p:spPr bwMode="auto">
          <a:xfrm>
            <a:off x="2505075" y="3087688"/>
            <a:ext cx="1295400" cy="609600"/>
          </a:xfrm>
          <a:prstGeom prst="rect">
            <a:avLst/>
          </a:prstGeom>
          <a:solidFill>
            <a:srgbClr val="00FF00"/>
          </a:solidFill>
          <a:ln w="12600">
            <a:solidFill>
              <a:srgbClr val="000000"/>
            </a:solidFill>
            <a:miter lim="800000"/>
            <a:headEnd/>
            <a:tailEnd/>
          </a:ln>
        </p:spPr>
        <p:txBody>
          <a:bodyPr wrap="none"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9pPr>
          </a:lstStyle>
          <a:p>
            <a:pPr algn="ctr" eaLnBrk="1" hangingPunct="1">
              <a:lnSpc>
                <a:spcPct val="102000"/>
              </a:lnSpc>
            </a:pPr>
            <a:r>
              <a:rPr lang="en-GB" altLang="en-US" sz="1400">
                <a:solidFill>
                  <a:srgbClr val="000000"/>
                </a:solidFill>
                <a:cs typeface="Arial" panose="020B0604020202020204" pitchFamily="34" charset="0"/>
              </a:rPr>
              <a:t>Guest OS</a:t>
            </a:r>
          </a:p>
          <a:p>
            <a:pPr algn="ctr" eaLnBrk="1" hangingPunct="1">
              <a:lnSpc>
                <a:spcPct val="102000"/>
              </a:lnSpc>
            </a:pPr>
            <a:r>
              <a:rPr lang="en-GB" altLang="en-US" sz="1400">
                <a:solidFill>
                  <a:srgbClr val="000000"/>
                </a:solidFill>
                <a:cs typeface="Arial" panose="020B0604020202020204" pitchFamily="34" charset="0"/>
              </a:rPr>
              <a:t>(Linux)</a:t>
            </a:r>
          </a:p>
        </p:txBody>
      </p:sp>
      <p:sp>
        <p:nvSpPr>
          <p:cNvPr id="20487" name="Rectangle 6">
            <a:extLst>
              <a:ext uri="{FF2B5EF4-FFF2-40B4-BE49-F238E27FC236}">
                <a16:creationId xmlns:a16="http://schemas.microsoft.com/office/drawing/2014/main" id="{5393DA49-65D2-8F4E-8FFA-0B4BA5E3BC73}"/>
              </a:ext>
            </a:extLst>
          </p:cNvPr>
          <p:cNvSpPr>
            <a:spLocks noChangeArrowheads="1"/>
          </p:cNvSpPr>
          <p:nvPr/>
        </p:nvSpPr>
        <p:spPr bwMode="auto">
          <a:xfrm>
            <a:off x="4181475" y="3087688"/>
            <a:ext cx="1295400" cy="609600"/>
          </a:xfrm>
          <a:prstGeom prst="rect">
            <a:avLst/>
          </a:prstGeom>
          <a:solidFill>
            <a:srgbClr val="FF00FF"/>
          </a:solidFill>
          <a:ln w="12600">
            <a:solidFill>
              <a:srgbClr val="000000"/>
            </a:solidFill>
            <a:miter lim="800000"/>
            <a:headEnd/>
            <a:tailEnd/>
          </a:ln>
        </p:spPr>
        <p:txBody>
          <a:bodyPr wrap="none"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9pPr>
          </a:lstStyle>
          <a:p>
            <a:pPr algn="ctr" eaLnBrk="1" hangingPunct="1">
              <a:lnSpc>
                <a:spcPct val="102000"/>
              </a:lnSpc>
            </a:pPr>
            <a:r>
              <a:rPr lang="en-GB" altLang="en-US" sz="1400">
                <a:solidFill>
                  <a:srgbClr val="000000"/>
                </a:solidFill>
                <a:cs typeface="Arial" panose="020B0604020202020204" pitchFamily="34" charset="0"/>
              </a:rPr>
              <a:t>Guest OS</a:t>
            </a:r>
          </a:p>
          <a:p>
            <a:pPr algn="ctr" eaLnBrk="1" hangingPunct="1">
              <a:lnSpc>
                <a:spcPct val="102000"/>
              </a:lnSpc>
            </a:pPr>
            <a:r>
              <a:rPr lang="en-GB" altLang="en-US" sz="1400">
                <a:solidFill>
                  <a:srgbClr val="000000"/>
                </a:solidFill>
                <a:cs typeface="Arial" panose="020B0604020202020204" pitchFamily="34" charset="0"/>
              </a:rPr>
              <a:t>(NetBSD)</a:t>
            </a:r>
          </a:p>
        </p:txBody>
      </p:sp>
      <p:sp>
        <p:nvSpPr>
          <p:cNvPr id="20488" name="Rectangle 7">
            <a:extLst>
              <a:ext uri="{FF2B5EF4-FFF2-40B4-BE49-F238E27FC236}">
                <a16:creationId xmlns:a16="http://schemas.microsoft.com/office/drawing/2014/main" id="{8191B4B1-686C-2547-AC8C-F5F60A5109DB}"/>
              </a:ext>
            </a:extLst>
          </p:cNvPr>
          <p:cNvSpPr>
            <a:spLocks noChangeArrowheads="1"/>
          </p:cNvSpPr>
          <p:nvPr/>
        </p:nvSpPr>
        <p:spPr bwMode="auto">
          <a:xfrm>
            <a:off x="5934075" y="3087688"/>
            <a:ext cx="1295400" cy="609600"/>
          </a:xfrm>
          <a:prstGeom prst="rect">
            <a:avLst/>
          </a:prstGeom>
          <a:solidFill>
            <a:srgbClr val="C0C0C0"/>
          </a:solidFill>
          <a:ln w="12600">
            <a:solidFill>
              <a:srgbClr val="000000"/>
            </a:solidFill>
            <a:miter lim="800000"/>
            <a:headEnd/>
            <a:tailEnd/>
          </a:ln>
        </p:spPr>
        <p:txBody>
          <a:bodyPr wrap="none"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9pPr>
          </a:lstStyle>
          <a:p>
            <a:pPr algn="ctr" eaLnBrk="1" hangingPunct="1">
              <a:lnSpc>
                <a:spcPct val="102000"/>
              </a:lnSpc>
            </a:pPr>
            <a:r>
              <a:rPr lang="en-GB" altLang="en-US" sz="1400">
                <a:solidFill>
                  <a:srgbClr val="000000"/>
                </a:solidFill>
                <a:cs typeface="Arial" panose="020B0604020202020204" pitchFamily="34" charset="0"/>
              </a:rPr>
              <a:t>Guest OS</a:t>
            </a:r>
          </a:p>
          <a:p>
            <a:pPr algn="ctr" eaLnBrk="1" hangingPunct="1">
              <a:lnSpc>
                <a:spcPct val="102000"/>
              </a:lnSpc>
            </a:pPr>
            <a:r>
              <a:rPr lang="en-GB" altLang="en-US" sz="1400">
                <a:solidFill>
                  <a:srgbClr val="000000"/>
                </a:solidFill>
                <a:cs typeface="Arial" panose="020B0604020202020204" pitchFamily="34" charset="0"/>
              </a:rPr>
              <a:t>(Windows)</a:t>
            </a:r>
          </a:p>
        </p:txBody>
      </p:sp>
      <p:grpSp>
        <p:nvGrpSpPr>
          <p:cNvPr id="20489" name="Group 8">
            <a:extLst>
              <a:ext uri="{FF2B5EF4-FFF2-40B4-BE49-F238E27FC236}">
                <a16:creationId xmlns:a16="http://schemas.microsoft.com/office/drawing/2014/main" id="{F7B15EEC-C635-9141-BAF3-17911B4671AF}"/>
              </a:ext>
            </a:extLst>
          </p:cNvPr>
          <p:cNvGrpSpPr>
            <a:grpSpLocks/>
          </p:cNvGrpSpPr>
          <p:nvPr/>
        </p:nvGrpSpPr>
        <p:grpSpPr bwMode="auto">
          <a:xfrm>
            <a:off x="2428876" y="2706688"/>
            <a:ext cx="1446213" cy="1293812"/>
            <a:chOff x="570" y="1779"/>
            <a:chExt cx="911" cy="815"/>
          </a:xfrm>
        </p:grpSpPr>
        <p:sp>
          <p:nvSpPr>
            <p:cNvPr id="53286" name="Line 9">
              <a:extLst>
                <a:ext uri="{FF2B5EF4-FFF2-40B4-BE49-F238E27FC236}">
                  <a16:creationId xmlns:a16="http://schemas.microsoft.com/office/drawing/2014/main" id="{0A36EF91-9657-A244-A6F5-846231BB8D80}"/>
                </a:ext>
              </a:extLst>
            </p:cNvPr>
            <p:cNvSpPr>
              <a:spLocks noChangeShapeType="1"/>
            </p:cNvSpPr>
            <p:nvPr/>
          </p:nvSpPr>
          <p:spPr bwMode="auto">
            <a:xfrm>
              <a:off x="570" y="1779"/>
              <a:ext cx="1" cy="816"/>
            </a:xfrm>
            <a:prstGeom prst="line">
              <a:avLst/>
            </a:prstGeom>
            <a:noFill/>
            <a:ln w="12600">
              <a:solidFill>
                <a:srgbClr val="000000"/>
              </a:solidFill>
              <a:miter lim="800000"/>
              <a:headEnd/>
              <a:tailEnd/>
            </a:ln>
          </p:spPr>
          <p:txBody>
            <a:bodyPr/>
            <a:lstStyle/>
            <a:p>
              <a:pPr>
                <a:defRPr/>
              </a:pPr>
              <a:endParaRPr lang="en-GB">
                <a:ea typeface="ＭＳ Ｐゴシック" pitchFamily="-97" charset="-128"/>
                <a:cs typeface="ＭＳ Ｐゴシック" pitchFamily="-97" charset="-128"/>
              </a:endParaRPr>
            </a:p>
          </p:txBody>
        </p:sp>
        <p:sp>
          <p:nvSpPr>
            <p:cNvPr id="53287" name="Line 10">
              <a:extLst>
                <a:ext uri="{FF2B5EF4-FFF2-40B4-BE49-F238E27FC236}">
                  <a16:creationId xmlns:a16="http://schemas.microsoft.com/office/drawing/2014/main" id="{89891D97-8173-6040-9D35-F88E27C270BC}"/>
                </a:ext>
              </a:extLst>
            </p:cNvPr>
            <p:cNvSpPr>
              <a:spLocks noChangeShapeType="1"/>
            </p:cNvSpPr>
            <p:nvPr/>
          </p:nvSpPr>
          <p:spPr bwMode="auto">
            <a:xfrm>
              <a:off x="1482" y="1779"/>
              <a:ext cx="1" cy="816"/>
            </a:xfrm>
            <a:prstGeom prst="line">
              <a:avLst/>
            </a:prstGeom>
            <a:noFill/>
            <a:ln w="12600">
              <a:solidFill>
                <a:srgbClr val="000000"/>
              </a:solidFill>
              <a:miter lim="800000"/>
              <a:headEnd/>
              <a:tailEnd/>
            </a:ln>
          </p:spPr>
          <p:txBody>
            <a:bodyPr/>
            <a:lstStyle/>
            <a:p>
              <a:pPr>
                <a:defRPr/>
              </a:pPr>
              <a:endParaRPr lang="en-GB">
                <a:ea typeface="ＭＳ Ｐゴシック" pitchFamily="-97" charset="-128"/>
                <a:cs typeface="ＭＳ Ｐゴシック" pitchFamily="-97" charset="-128"/>
              </a:endParaRPr>
            </a:p>
          </p:txBody>
        </p:sp>
        <p:sp>
          <p:nvSpPr>
            <p:cNvPr id="53288" name="Line 11">
              <a:extLst>
                <a:ext uri="{FF2B5EF4-FFF2-40B4-BE49-F238E27FC236}">
                  <a16:creationId xmlns:a16="http://schemas.microsoft.com/office/drawing/2014/main" id="{880D3BB7-7767-A845-B560-3C2A4F94B35C}"/>
                </a:ext>
              </a:extLst>
            </p:cNvPr>
            <p:cNvSpPr>
              <a:spLocks noChangeShapeType="1"/>
            </p:cNvSpPr>
            <p:nvPr/>
          </p:nvSpPr>
          <p:spPr bwMode="auto">
            <a:xfrm>
              <a:off x="570" y="2595"/>
              <a:ext cx="912" cy="1"/>
            </a:xfrm>
            <a:prstGeom prst="line">
              <a:avLst/>
            </a:prstGeom>
            <a:noFill/>
            <a:ln w="12600">
              <a:solidFill>
                <a:srgbClr val="000000"/>
              </a:solidFill>
              <a:miter lim="800000"/>
              <a:headEnd/>
              <a:tailEnd/>
            </a:ln>
          </p:spPr>
          <p:txBody>
            <a:bodyPr/>
            <a:lstStyle/>
            <a:p>
              <a:pPr>
                <a:defRPr/>
              </a:pPr>
              <a:endParaRPr lang="en-GB">
                <a:ea typeface="ＭＳ Ｐゴシック" pitchFamily="-97" charset="-128"/>
                <a:cs typeface="ＭＳ Ｐゴシック" pitchFamily="-97" charset="-128"/>
              </a:endParaRPr>
            </a:p>
          </p:txBody>
        </p:sp>
        <p:sp>
          <p:nvSpPr>
            <p:cNvPr id="20520" name="Rectangle 12">
              <a:extLst>
                <a:ext uri="{FF2B5EF4-FFF2-40B4-BE49-F238E27FC236}">
                  <a16:creationId xmlns:a16="http://schemas.microsoft.com/office/drawing/2014/main" id="{6E03EFFD-C1D5-8343-B6FC-90815A83E9F7}"/>
                </a:ext>
              </a:extLst>
            </p:cNvPr>
            <p:cNvSpPr>
              <a:spLocks noChangeArrowheads="1"/>
            </p:cNvSpPr>
            <p:nvPr/>
          </p:nvSpPr>
          <p:spPr bwMode="auto">
            <a:xfrm>
              <a:off x="570" y="2451"/>
              <a:ext cx="912" cy="144"/>
            </a:xfrm>
            <a:prstGeom prst="rect">
              <a:avLst/>
            </a:prstGeom>
            <a:solidFill>
              <a:srgbClr val="00CCFF">
                <a:alpha val="32156"/>
              </a:srgbClr>
            </a:solidFill>
            <a:ln w="12600">
              <a:solidFill>
                <a:srgbClr val="000000"/>
              </a:solidFill>
              <a:miter lim="800000"/>
              <a:headEnd/>
              <a:tailEnd/>
            </a:ln>
          </p:spPr>
          <p:txBody>
            <a:bodyPr wrap="none"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9pPr>
            </a:lstStyle>
            <a:p>
              <a:pPr algn="ctr" eaLnBrk="1" hangingPunct="1">
                <a:lnSpc>
                  <a:spcPct val="102000"/>
                </a:lnSpc>
              </a:pPr>
              <a:r>
                <a:rPr lang="en-GB" altLang="en-US" sz="1600">
                  <a:solidFill>
                    <a:srgbClr val="000000"/>
                  </a:solidFill>
                  <a:cs typeface="Arial" panose="020B0604020202020204" pitchFamily="34" charset="0"/>
                </a:rPr>
                <a:t>VM</a:t>
              </a:r>
            </a:p>
          </p:txBody>
        </p:sp>
      </p:grpSp>
      <p:grpSp>
        <p:nvGrpSpPr>
          <p:cNvPr id="20490" name="Group 13">
            <a:extLst>
              <a:ext uri="{FF2B5EF4-FFF2-40B4-BE49-F238E27FC236}">
                <a16:creationId xmlns:a16="http://schemas.microsoft.com/office/drawing/2014/main" id="{011853FC-DE07-0047-A465-81EF264A7732}"/>
              </a:ext>
            </a:extLst>
          </p:cNvPr>
          <p:cNvGrpSpPr>
            <a:grpSpLocks/>
          </p:cNvGrpSpPr>
          <p:nvPr/>
        </p:nvGrpSpPr>
        <p:grpSpPr bwMode="auto">
          <a:xfrm>
            <a:off x="4105276" y="2706688"/>
            <a:ext cx="1446213" cy="1293812"/>
            <a:chOff x="1626" y="1779"/>
            <a:chExt cx="911" cy="815"/>
          </a:xfrm>
        </p:grpSpPr>
        <p:sp>
          <p:nvSpPr>
            <p:cNvPr id="53282" name="Line 14">
              <a:extLst>
                <a:ext uri="{FF2B5EF4-FFF2-40B4-BE49-F238E27FC236}">
                  <a16:creationId xmlns:a16="http://schemas.microsoft.com/office/drawing/2014/main" id="{46793E65-5E43-6A47-8DA5-F95DF0BB3C9E}"/>
                </a:ext>
              </a:extLst>
            </p:cNvPr>
            <p:cNvSpPr>
              <a:spLocks noChangeShapeType="1"/>
            </p:cNvSpPr>
            <p:nvPr/>
          </p:nvSpPr>
          <p:spPr bwMode="auto">
            <a:xfrm>
              <a:off x="1626" y="1779"/>
              <a:ext cx="1" cy="816"/>
            </a:xfrm>
            <a:prstGeom prst="line">
              <a:avLst/>
            </a:prstGeom>
            <a:noFill/>
            <a:ln w="12600">
              <a:solidFill>
                <a:srgbClr val="000000"/>
              </a:solidFill>
              <a:miter lim="800000"/>
              <a:headEnd/>
              <a:tailEnd/>
            </a:ln>
          </p:spPr>
          <p:txBody>
            <a:bodyPr/>
            <a:lstStyle/>
            <a:p>
              <a:pPr>
                <a:defRPr/>
              </a:pPr>
              <a:endParaRPr lang="en-GB">
                <a:ea typeface="ＭＳ Ｐゴシック" pitchFamily="-97" charset="-128"/>
                <a:cs typeface="ＭＳ Ｐゴシック" pitchFamily="-97" charset="-128"/>
              </a:endParaRPr>
            </a:p>
          </p:txBody>
        </p:sp>
        <p:sp>
          <p:nvSpPr>
            <p:cNvPr id="53283" name="Line 15">
              <a:extLst>
                <a:ext uri="{FF2B5EF4-FFF2-40B4-BE49-F238E27FC236}">
                  <a16:creationId xmlns:a16="http://schemas.microsoft.com/office/drawing/2014/main" id="{E2631E30-176A-3145-B714-D9FD66B982F8}"/>
                </a:ext>
              </a:extLst>
            </p:cNvPr>
            <p:cNvSpPr>
              <a:spLocks noChangeShapeType="1"/>
            </p:cNvSpPr>
            <p:nvPr/>
          </p:nvSpPr>
          <p:spPr bwMode="auto">
            <a:xfrm>
              <a:off x="2538" y="1779"/>
              <a:ext cx="1" cy="816"/>
            </a:xfrm>
            <a:prstGeom prst="line">
              <a:avLst/>
            </a:prstGeom>
            <a:noFill/>
            <a:ln w="12600">
              <a:solidFill>
                <a:srgbClr val="000000"/>
              </a:solidFill>
              <a:miter lim="800000"/>
              <a:headEnd/>
              <a:tailEnd/>
            </a:ln>
          </p:spPr>
          <p:txBody>
            <a:bodyPr/>
            <a:lstStyle/>
            <a:p>
              <a:pPr>
                <a:defRPr/>
              </a:pPr>
              <a:endParaRPr lang="en-GB">
                <a:ea typeface="ＭＳ Ｐゴシック" pitchFamily="-97" charset="-128"/>
                <a:cs typeface="ＭＳ Ｐゴシック" pitchFamily="-97" charset="-128"/>
              </a:endParaRPr>
            </a:p>
          </p:txBody>
        </p:sp>
        <p:sp>
          <p:nvSpPr>
            <p:cNvPr id="53284" name="Line 16">
              <a:extLst>
                <a:ext uri="{FF2B5EF4-FFF2-40B4-BE49-F238E27FC236}">
                  <a16:creationId xmlns:a16="http://schemas.microsoft.com/office/drawing/2014/main" id="{1EBF417B-BA79-A44D-944A-CB39865A907F}"/>
                </a:ext>
              </a:extLst>
            </p:cNvPr>
            <p:cNvSpPr>
              <a:spLocks noChangeShapeType="1"/>
            </p:cNvSpPr>
            <p:nvPr/>
          </p:nvSpPr>
          <p:spPr bwMode="auto">
            <a:xfrm>
              <a:off x="1626" y="2595"/>
              <a:ext cx="912" cy="1"/>
            </a:xfrm>
            <a:prstGeom prst="line">
              <a:avLst/>
            </a:prstGeom>
            <a:noFill/>
            <a:ln w="12600">
              <a:solidFill>
                <a:srgbClr val="000000"/>
              </a:solidFill>
              <a:miter lim="800000"/>
              <a:headEnd/>
              <a:tailEnd/>
            </a:ln>
          </p:spPr>
          <p:txBody>
            <a:bodyPr/>
            <a:lstStyle/>
            <a:p>
              <a:pPr>
                <a:defRPr/>
              </a:pPr>
              <a:endParaRPr lang="en-GB">
                <a:ea typeface="ＭＳ Ｐゴシック" pitchFamily="-97" charset="-128"/>
                <a:cs typeface="ＭＳ Ｐゴシック" pitchFamily="-97" charset="-128"/>
              </a:endParaRPr>
            </a:p>
          </p:txBody>
        </p:sp>
        <p:sp>
          <p:nvSpPr>
            <p:cNvPr id="20516" name="Rectangle 17">
              <a:extLst>
                <a:ext uri="{FF2B5EF4-FFF2-40B4-BE49-F238E27FC236}">
                  <a16:creationId xmlns:a16="http://schemas.microsoft.com/office/drawing/2014/main" id="{9F0032CF-3534-F442-8FF2-0DF3288BDFD9}"/>
                </a:ext>
              </a:extLst>
            </p:cNvPr>
            <p:cNvSpPr>
              <a:spLocks noChangeArrowheads="1"/>
            </p:cNvSpPr>
            <p:nvPr/>
          </p:nvSpPr>
          <p:spPr bwMode="auto">
            <a:xfrm>
              <a:off x="1626" y="2451"/>
              <a:ext cx="912" cy="144"/>
            </a:xfrm>
            <a:prstGeom prst="rect">
              <a:avLst/>
            </a:prstGeom>
            <a:solidFill>
              <a:srgbClr val="00CCFF">
                <a:alpha val="32156"/>
              </a:srgbClr>
            </a:solidFill>
            <a:ln w="12600">
              <a:solidFill>
                <a:srgbClr val="000000"/>
              </a:solidFill>
              <a:miter lim="800000"/>
              <a:headEnd/>
              <a:tailEnd/>
            </a:ln>
          </p:spPr>
          <p:txBody>
            <a:bodyPr wrap="none"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9pPr>
            </a:lstStyle>
            <a:p>
              <a:pPr algn="ctr" eaLnBrk="1" hangingPunct="1">
                <a:lnSpc>
                  <a:spcPct val="102000"/>
                </a:lnSpc>
              </a:pPr>
              <a:r>
                <a:rPr lang="en-GB" altLang="en-US" sz="1600">
                  <a:solidFill>
                    <a:srgbClr val="000000"/>
                  </a:solidFill>
                  <a:cs typeface="Arial" panose="020B0604020202020204" pitchFamily="34" charset="0"/>
                </a:rPr>
                <a:t>VM</a:t>
              </a:r>
            </a:p>
          </p:txBody>
        </p:sp>
      </p:grpSp>
      <p:grpSp>
        <p:nvGrpSpPr>
          <p:cNvPr id="20491" name="Group 18">
            <a:extLst>
              <a:ext uri="{FF2B5EF4-FFF2-40B4-BE49-F238E27FC236}">
                <a16:creationId xmlns:a16="http://schemas.microsoft.com/office/drawing/2014/main" id="{4B5D6AD1-C7C5-F940-9F98-C72BEA7BB381}"/>
              </a:ext>
            </a:extLst>
          </p:cNvPr>
          <p:cNvGrpSpPr>
            <a:grpSpLocks/>
          </p:cNvGrpSpPr>
          <p:nvPr/>
        </p:nvGrpSpPr>
        <p:grpSpPr bwMode="auto">
          <a:xfrm>
            <a:off x="5857876" y="2706688"/>
            <a:ext cx="1446213" cy="1293812"/>
            <a:chOff x="2730" y="1779"/>
            <a:chExt cx="911" cy="815"/>
          </a:xfrm>
        </p:grpSpPr>
        <p:sp>
          <p:nvSpPr>
            <p:cNvPr id="53278" name="Line 19">
              <a:extLst>
                <a:ext uri="{FF2B5EF4-FFF2-40B4-BE49-F238E27FC236}">
                  <a16:creationId xmlns:a16="http://schemas.microsoft.com/office/drawing/2014/main" id="{BF61D574-DFA9-0D41-A5B9-843439DA8206}"/>
                </a:ext>
              </a:extLst>
            </p:cNvPr>
            <p:cNvSpPr>
              <a:spLocks noChangeShapeType="1"/>
            </p:cNvSpPr>
            <p:nvPr/>
          </p:nvSpPr>
          <p:spPr bwMode="auto">
            <a:xfrm>
              <a:off x="2730" y="1779"/>
              <a:ext cx="1" cy="816"/>
            </a:xfrm>
            <a:prstGeom prst="line">
              <a:avLst/>
            </a:prstGeom>
            <a:noFill/>
            <a:ln w="12600">
              <a:solidFill>
                <a:srgbClr val="000000"/>
              </a:solidFill>
              <a:miter lim="800000"/>
              <a:headEnd/>
              <a:tailEnd/>
            </a:ln>
          </p:spPr>
          <p:txBody>
            <a:bodyPr/>
            <a:lstStyle/>
            <a:p>
              <a:pPr>
                <a:defRPr/>
              </a:pPr>
              <a:endParaRPr lang="en-GB">
                <a:ea typeface="ＭＳ Ｐゴシック" pitchFamily="-97" charset="-128"/>
                <a:cs typeface="ＭＳ Ｐゴシック" pitchFamily="-97" charset="-128"/>
              </a:endParaRPr>
            </a:p>
          </p:txBody>
        </p:sp>
        <p:sp>
          <p:nvSpPr>
            <p:cNvPr id="53279" name="Line 20">
              <a:extLst>
                <a:ext uri="{FF2B5EF4-FFF2-40B4-BE49-F238E27FC236}">
                  <a16:creationId xmlns:a16="http://schemas.microsoft.com/office/drawing/2014/main" id="{B0035DE3-32AD-2A45-983A-22F471FEECA0}"/>
                </a:ext>
              </a:extLst>
            </p:cNvPr>
            <p:cNvSpPr>
              <a:spLocks noChangeShapeType="1"/>
            </p:cNvSpPr>
            <p:nvPr/>
          </p:nvSpPr>
          <p:spPr bwMode="auto">
            <a:xfrm>
              <a:off x="3642" y="1779"/>
              <a:ext cx="1" cy="816"/>
            </a:xfrm>
            <a:prstGeom prst="line">
              <a:avLst/>
            </a:prstGeom>
            <a:noFill/>
            <a:ln w="12600">
              <a:solidFill>
                <a:srgbClr val="000000"/>
              </a:solidFill>
              <a:miter lim="800000"/>
              <a:headEnd/>
              <a:tailEnd/>
            </a:ln>
          </p:spPr>
          <p:txBody>
            <a:bodyPr/>
            <a:lstStyle/>
            <a:p>
              <a:pPr>
                <a:defRPr/>
              </a:pPr>
              <a:endParaRPr lang="en-GB">
                <a:ea typeface="ＭＳ Ｐゴシック" pitchFamily="-97" charset="-128"/>
                <a:cs typeface="ＭＳ Ｐゴシック" pitchFamily="-97" charset="-128"/>
              </a:endParaRPr>
            </a:p>
          </p:txBody>
        </p:sp>
        <p:sp>
          <p:nvSpPr>
            <p:cNvPr id="53280" name="Line 21">
              <a:extLst>
                <a:ext uri="{FF2B5EF4-FFF2-40B4-BE49-F238E27FC236}">
                  <a16:creationId xmlns:a16="http://schemas.microsoft.com/office/drawing/2014/main" id="{07C8D106-2C53-CF42-BBAB-3E3B64B79E7C}"/>
                </a:ext>
              </a:extLst>
            </p:cNvPr>
            <p:cNvSpPr>
              <a:spLocks noChangeShapeType="1"/>
            </p:cNvSpPr>
            <p:nvPr/>
          </p:nvSpPr>
          <p:spPr bwMode="auto">
            <a:xfrm>
              <a:off x="2730" y="2595"/>
              <a:ext cx="912" cy="1"/>
            </a:xfrm>
            <a:prstGeom prst="line">
              <a:avLst/>
            </a:prstGeom>
            <a:noFill/>
            <a:ln w="12600">
              <a:solidFill>
                <a:srgbClr val="000000"/>
              </a:solidFill>
              <a:miter lim="800000"/>
              <a:headEnd/>
              <a:tailEnd/>
            </a:ln>
          </p:spPr>
          <p:txBody>
            <a:bodyPr/>
            <a:lstStyle/>
            <a:p>
              <a:pPr>
                <a:defRPr/>
              </a:pPr>
              <a:endParaRPr lang="en-GB">
                <a:ea typeface="ＭＳ Ｐゴシック" pitchFamily="-97" charset="-128"/>
                <a:cs typeface="ＭＳ Ｐゴシック" pitchFamily="-97" charset="-128"/>
              </a:endParaRPr>
            </a:p>
          </p:txBody>
        </p:sp>
        <p:sp>
          <p:nvSpPr>
            <p:cNvPr id="20512" name="Rectangle 22">
              <a:extLst>
                <a:ext uri="{FF2B5EF4-FFF2-40B4-BE49-F238E27FC236}">
                  <a16:creationId xmlns:a16="http://schemas.microsoft.com/office/drawing/2014/main" id="{6313B9DB-BECE-604C-9842-5BA283F28798}"/>
                </a:ext>
              </a:extLst>
            </p:cNvPr>
            <p:cNvSpPr>
              <a:spLocks noChangeArrowheads="1"/>
            </p:cNvSpPr>
            <p:nvPr/>
          </p:nvSpPr>
          <p:spPr bwMode="auto">
            <a:xfrm>
              <a:off x="2730" y="2451"/>
              <a:ext cx="912" cy="144"/>
            </a:xfrm>
            <a:prstGeom prst="rect">
              <a:avLst/>
            </a:prstGeom>
            <a:solidFill>
              <a:srgbClr val="00CCFF">
                <a:alpha val="32156"/>
              </a:srgbClr>
            </a:solidFill>
            <a:ln w="12600">
              <a:solidFill>
                <a:srgbClr val="000000"/>
              </a:solidFill>
              <a:miter lim="800000"/>
              <a:headEnd/>
              <a:tailEnd/>
            </a:ln>
          </p:spPr>
          <p:txBody>
            <a:bodyPr wrap="none"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9pPr>
            </a:lstStyle>
            <a:p>
              <a:pPr algn="ctr" eaLnBrk="1" hangingPunct="1">
                <a:lnSpc>
                  <a:spcPct val="102000"/>
                </a:lnSpc>
              </a:pPr>
              <a:r>
                <a:rPr lang="en-GB" altLang="en-US" sz="1600">
                  <a:solidFill>
                    <a:srgbClr val="000000"/>
                  </a:solidFill>
                  <a:cs typeface="Arial" panose="020B0604020202020204" pitchFamily="34" charset="0"/>
                </a:rPr>
                <a:t>VM</a:t>
              </a:r>
            </a:p>
          </p:txBody>
        </p:sp>
      </p:grpSp>
      <p:sp>
        <p:nvSpPr>
          <p:cNvPr id="20492" name="Text Box 23">
            <a:extLst>
              <a:ext uri="{FF2B5EF4-FFF2-40B4-BE49-F238E27FC236}">
                <a16:creationId xmlns:a16="http://schemas.microsoft.com/office/drawing/2014/main" id="{9E0C03A8-1757-9746-A127-CC10333D02E6}"/>
              </a:ext>
            </a:extLst>
          </p:cNvPr>
          <p:cNvSpPr txBox="1">
            <a:spLocks noChangeArrowheads="1"/>
          </p:cNvSpPr>
          <p:nvPr/>
        </p:nvSpPr>
        <p:spPr bwMode="auto">
          <a:xfrm>
            <a:off x="5934076" y="2630489"/>
            <a:ext cx="550863" cy="344487"/>
          </a:xfrm>
          <a:prstGeom prst="rect">
            <a:avLst/>
          </a:prstGeom>
          <a:solidFill>
            <a:srgbClr val="99CCFF"/>
          </a:solidFill>
          <a:ln w="12600">
            <a:solidFill>
              <a:srgbClr val="000000"/>
            </a:solidFill>
            <a:miter lim="800000"/>
            <a:headEnd/>
            <a:tailEnd/>
          </a:ln>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lnSpc>
                <a:spcPct val="102000"/>
              </a:lnSpc>
            </a:pPr>
            <a:r>
              <a:rPr lang="en-GB" altLang="en-US" sz="1600">
                <a:solidFill>
                  <a:srgbClr val="000000"/>
                </a:solidFill>
                <a:cs typeface="Arial" panose="020B0604020202020204" pitchFamily="34" charset="0"/>
              </a:rPr>
              <a:t>App</a:t>
            </a:r>
          </a:p>
        </p:txBody>
      </p:sp>
      <p:sp>
        <p:nvSpPr>
          <p:cNvPr id="20493" name="Text Box 24">
            <a:extLst>
              <a:ext uri="{FF2B5EF4-FFF2-40B4-BE49-F238E27FC236}">
                <a16:creationId xmlns:a16="http://schemas.microsoft.com/office/drawing/2014/main" id="{C2C2B147-173B-6947-B22D-901AEF006DA8}"/>
              </a:ext>
            </a:extLst>
          </p:cNvPr>
          <p:cNvSpPr txBox="1">
            <a:spLocks noChangeArrowheads="1"/>
          </p:cNvSpPr>
          <p:nvPr/>
        </p:nvSpPr>
        <p:spPr bwMode="auto">
          <a:xfrm>
            <a:off x="3190876" y="2630489"/>
            <a:ext cx="550863" cy="344487"/>
          </a:xfrm>
          <a:prstGeom prst="rect">
            <a:avLst/>
          </a:prstGeom>
          <a:solidFill>
            <a:srgbClr val="FFFF99"/>
          </a:solidFill>
          <a:ln w="12600">
            <a:solidFill>
              <a:srgbClr val="000000"/>
            </a:solidFill>
            <a:miter lim="800000"/>
            <a:headEnd/>
            <a:tailEnd/>
          </a:ln>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lnSpc>
                <a:spcPct val="102000"/>
              </a:lnSpc>
            </a:pPr>
            <a:r>
              <a:rPr lang="en-GB" altLang="en-US" sz="1600">
                <a:solidFill>
                  <a:srgbClr val="000000"/>
                </a:solidFill>
                <a:cs typeface="Arial" panose="020B0604020202020204" pitchFamily="34" charset="0"/>
              </a:rPr>
              <a:t>App</a:t>
            </a:r>
          </a:p>
        </p:txBody>
      </p:sp>
      <p:sp>
        <p:nvSpPr>
          <p:cNvPr id="20494" name="Text Box 25">
            <a:extLst>
              <a:ext uri="{FF2B5EF4-FFF2-40B4-BE49-F238E27FC236}">
                <a16:creationId xmlns:a16="http://schemas.microsoft.com/office/drawing/2014/main" id="{279D0C48-6C6E-DF40-9375-BF1CC671B2EB}"/>
              </a:ext>
            </a:extLst>
          </p:cNvPr>
          <p:cNvSpPr txBox="1">
            <a:spLocks noChangeArrowheads="1"/>
          </p:cNvSpPr>
          <p:nvPr/>
        </p:nvSpPr>
        <p:spPr bwMode="auto">
          <a:xfrm>
            <a:off x="6619876" y="2630489"/>
            <a:ext cx="550863" cy="344487"/>
          </a:xfrm>
          <a:prstGeom prst="rect">
            <a:avLst/>
          </a:prstGeom>
          <a:solidFill>
            <a:srgbClr val="FF99CC"/>
          </a:solidFill>
          <a:ln w="12600">
            <a:solidFill>
              <a:srgbClr val="000000"/>
            </a:solidFill>
            <a:miter lim="800000"/>
            <a:headEnd/>
            <a:tailEnd/>
          </a:ln>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lnSpc>
                <a:spcPct val="102000"/>
              </a:lnSpc>
            </a:pPr>
            <a:r>
              <a:rPr lang="en-GB" altLang="en-US" sz="1600">
                <a:solidFill>
                  <a:srgbClr val="000000"/>
                </a:solidFill>
                <a:cs typeface="Arial" panose="020B0604020202020204" pitchFamily="34" charset="0"/>
              </a:rPr>
              <a:t>App</a:t>
            </a:r>
          </a:p>
        </p:txBody>
      </p:sp>
      <p:sp>
        <p:nvSpPr>
          <p:cNvPr id="20495" name="Text Box 26">
            <a:extLst>
              <a:ext uri="{FF2B5EF4-FFF2-40B4-BE49-F238E27FC236}">
                <a16:creationId xmlns:a16="http://schemas.microsoft.com/office/drawing/2014/main" id="{1AF5B322-F749-F14C-B3B0-54B670B251A3}"/>
              </a:ext>
            </a:extLst>
          </p:cNvPr>
          <p:cNvSpPr txBox="1">
            <a:spLocks noChangeArrowheads="1"/>
          </p:cNvSpPr>
          <p:nvPr/>
        </p:nvSpPr>
        <p:spPr bwMode="auto">
          <a:xfrm>
            <a:off x="4181476" y="2630489"/>
            <a:ext cx="550863" cy="344487"/>
          </a:xfrm>
          <a:prstGeom prst="rect">
            <a:avLst/>
          </a:prstGeom>
          <a:solidFill>
            <a:srgbClr val="CC99FF"/>
          </a:solidFill>
          <a:ln w="12600">
            <a:solidFill>
              <a:srgbClr val="000000"/>
            </a:solidFill>
            <a:miter lim="800000"/>
            <a:headEnd/>
            <a:tailEnd/>
          </a:ln>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lnSpc>
                <a:spcPct val="102000"/>
              </a:lnSpc>
            </a:pPr>
            <a:r>
              <a:rPr lang="en-GB" altLang="en-US" sz="1600">
                <a:solidFill>
                  <a:srgbClr val="000000"/>
                </a:solidFill>
                <a:cs typeface="Arial" panose="020B0604020202020204" pitchFamily="34" charset="0"/>
              </a:rPr>
              <a:t>App</a:t>
            </a:r>
          </a:p>
        </p:txBody>
      </p:sp>
      <p:sp>
        <p:nvSpPr>
          <p:cNvPr id="20496" name="Text Box 27">
            <a:extLst>
              <a:ext uri="{FF2B5EF4-FFF2-40B4-BE49-F238E27FC236}">
                <a16:creationId xmlns:a16="http://schemas.microsoft.com/office/drawing/2014/main" id="{42384B54-F96B-4548-B2A2-95EC8920E944}"/>
              </a:ext>
            </a:extLst>
          </p:cNvPr>
          <p:cNvSpPr txBox="1">
            <a:spLocks noChangeArrowheads="1"/>
          </p:cNvSpPr>
          <p:nvPr/>
        </p:nvSpPr>
        <p:spPr bwMode="auto">
          <a:xfrm>
            <a:off x="2505076" y="2630489"/>
            <a:ext cx="550863" cy="344487"/>
          </a:xfrm>
          <a:prstGeom prst="rect">
            <a:avLst/>
          </a:prstGeom>
          <a:solidFill>
            <a:srgbClr val="CCFFCC"/>
          </a:solidFill>
          <a:ln w="12600">
            <a:solidFill>
              <a:srgbClr val="000000"/>
            </a:solidFill>
            <a:miter lim="800000"/>
            <a:headEnd/>
            <a:tailEnd/>
          </a:ln>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lnSpc>
                <a:spcPct val="102000"/>
              </a:lnSpc>
            </a:pPr>
            <a:r>
              <a:rPr lang="en-GB" altLang="en-US" sz="1600">
                <a:solidFill>
                  <a:srgbClr val="000000"/>
                </a:solidFill>
                <a:cs typeface="Arial" panose="020B0604020202020204" pitchFamily="34" charset="0"/>
              </a:rPr>
              <a:t>App</a:t>
            </a:r>
          </a:p>
        </p:txBody>
      </p:sp>
      <p:sp>
        <p:nvSpPr>
          <p:cNvPr id="20497" name="Text Box 28">
            <a:extLst>
              <a:ext uri="{FF2B5EF4-FFF2-40B4-BE49-F238E27FC236}">
                <a16:creationId xmlns:a16="http://schemas.microsoft.com/office/drawing/2014/main" id="{2EF85100-7E89-DD4F-B484-FD4140D773CB}"/>
              </a:ext>
            </a:extLst>
          </p:cNvPr>
          <p:cNvSpPr txBox="1">
            <a:spLocks noChangeArrowheads="1"/>
          </p:cNvSpPr>
          <p:nvPr/>
        </p:nvSpPr>
        <p:spPr bwMode="auto">
          <a:xfrm>
            <a:off x="8213726" y="2847976"/>
            <a:ext cx="752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lnSpc>
                <a:spcPct val="90000"/>
              </a:lnSpc>
            </a:pPr>
            <a:r>
              <a:rPr lang="en-GB" altLang="en-US" dirty="0">
                <a:solidFill>
                  <a:srgbClr val="000000"/>
                </a:solidFill>
                <a:ea typeface="MS Gothic" panose="020B0609070205080204" pitchFamily="49" charset="-128"/>
              </a:rPr>
              <a:t>Xen</a:t>
            </a:r>
          </a:p>
        </p:txBody>
      </p:sp>
      <p:sp>
        <p:nvSpPr>
          <p:cNvPr id="20498" name="Text Box 29">
            <a:extLst>
              <a:ext uri="{FF2B5EF4-FFF2-40B4-BE49-F238E27FC236}">
                <a16:creationId xmlns:a16="http://schemas.microsoft.com/office/drawing/2014/main" id="{C41D9F61-3DDB-D64C-8DC4-8AE486805764}"/>
              </a:ext>
            </a:extLst>
          </p:cNvPr>
          <p:cNvSpPr txBox="1">
            <a:spLocks noChangeArrowheads="1"/>
          </p:cNvSpPr>
          <p:nvPr/>
        </p:nvSpPr>
        <p:spPr bwMode="auto">
          <a:xfrm>
            <a:off x="8215314" y="3448051"/>
            <a:ext cx="2403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lnSpc>
                <a:spcPct val="90000"/>
              </a:lnSpc>
            </a:pPr>
            <a:r>
              <a:rPr lang="en-GB" altLang="en-US">
                <a:solidFill>
                  <a:srgbClr val="000000"/>
                </a:solidFill>
                <a:ea typeface="MS Gothic" panose="020B0609070205080204" pitchFamily="49" charset="-128"/>
              </a:rPr>
              <a:t>VMWare</a:t>
            </a:r>
          </a:p>
        </p:txBody>
      </p:sp>
      <p:sp>
        <p:nvSpPr>
          <p:cNvPr id="20499" name="Text Box 30">
            <a:extLst>
              <a:ext uri="{FF2B5EF4-FFF2-40B4-BE49-F238E27FC236}">
                <a16:creationId xmlns:a16="http://schemas.microsoft.com/office/drawing/2014/main" id="{CBDABF4D-1C04-1747-97F0-825BBEC75DA7}"/>
              </a:ext>
            </a:extLst>
          </p:cNvPr>
          <p:cNvSpPr txBox="1">
            <a:spLocks noChangeArrowheads="1"/>
          </p:cNvSpPr>
          <p:nvPr/>
        </p:nvSpPr>
        <p:spPr bwMode="auto">
          <a:xfrm>
            <a:off x="8215314" y="4046538"/>
            <a:ext cx="2403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lnSpc>
                <a:spcPct val="90000"/>
              </a:lnSpc>
            </a:pPr>
            <a:r>
              <a:rPr lang="en-GB" altLang="en-US" dirty="0">
                <a:solidFill>
                  <a:srgbClr val="000000"/>
                </a:solidFill>
                <a:ea typeface="MS Gothic" panose="020B0609070205080204" pitchFamily="49" charset="-128"/>
              </a:rPr>
              <a:t>Virtual Box</a:t>
            </a:r>
          </a:p>
        </p:txBody>
      </p:sp>
      <p:sp>
        <p:nvSpPr>
          <p:cNvPr id="20500" name="Text Box 31">
            <a:extLst>
              <a:ext uri="{FF2B5EF4-FFF2-40B4-BE49-F238E27FC236}">
                <a16:creationId xmlns:a16="http://schemas.microsoft.com/office/drawing/2014/main" id="{E662951A-BD84-0845-B536-60E575643137}"/>
              </a:ext>
            </a:extLst>
          </p:cNvPr>
          <p:cNvSpPr txBox="1">
            <a:spLocks noChangeArrowheads="1"/>
          </p:cNvSpPr>
          <p:nvPr/>
        </p:nvSpPr>
        <p:spPr bwMode="auto">
          <a:xfrm>
            <a:off x="8216901" y="4622801"/>
            <a:ext cx="2403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lnSpc>
                <a:spcPct val="90000"/>
              </a:lnSpc>
            </a:pPr>
            <a:r>
              <a:rPr lang="en-GB" altLang="en-US" dirty="0">
                <a:solidFill>
                  <a:srgbClr val="000000"/>
                </a:solidFill>
                <a:ea typeface="MS Gothic" panose="020B0609070205080204" pitchFamily="49" charset="-128"/>
              </a:rPr>
              <a:t>KVM</a:t>
            </a:r>
          </a:p>
        </p:txBody>
      </p:sp>
      <p:sp>
        <p:nvSpPr>
          <p:cNvPr id="20501" name="Text Box 32">
            <a:extLst>
              <a:ext uri="{FF2B5EF4-FFF2-40B4-BE49-F238E27FC236}">
                <a16:creationId xmlns:a16="http://schemas.microsoft.com/office/drawing/2014/main" id="{DAC0AEA2-810D-984D-9435-A5513F9D7DBD}"/>
              </a:ext>
            </a:extLst>
          </p:cNvPr>
          <p:cNvSpPr txBox="1">
            <a:spLocks noChangeArrowheads="1"/>
          </p:cNvSpPr>
          <p:nvPr/>
        </p:nvSpPr>
        <p:spPr bwMode="auto">
          <a:xfrm>
            <a:off x="8216901" y="5127626"/>
            <a:ext cx="2403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lnSpc>
                <a:spcPct val="90000"/>
              </a:lnSpc>
            </a:pPr>
            <a:r>
              <a:rPr lang="en-GB" altLang="en-US">
                <a:solidFill>
                  <a:srgbClr val="000000"/>
                </a:solidFill>
                <a:ea typeface="MS Gothic" panose="020B0609070205080204" pitchFamily="49" charset="-128"/>
              </a:rPr>
              <a:t>etc.</a:t>
            </a:r>
          </a:p>
        </p:txBody>
      </p:sp>
      <p:cxnSp>
        <p:nvCxnSpPr>
          <p:cNvPr id="20502" name="AutoShape 33">
            <a:extLst>
              <a:ext uri="{FF2B5EF4-FFF2-40B4-BE49-F238E27FC236}">
                <a16:creationId xmlns:a16="http://schemas.microsoft.com/office/drawing/2014/main" id="{74611D33-858A-F04F-8F5A-CB06413A0033}"/>
              </a:ext>
            </a:extLst>
          </p:cNvPr>
          <p:cNvCxnSpPr>
            <a:cxnSpLocks noChangeShapeType="1"/>
            <a:stCxn id="20485" idx="3"/>
            <a:endCxn id="20497" idx="1"/>
          </p:cNvCxnSpPr>
          <p:nvPr/>
        </p:nvCxnSpPr>
        <p:spPr bwMode="auto">
          <a:xfrm flipV="1">
            <a:off x="7381875" y="3078164"/>
            <a:ext cx="831850" cy="13049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0503" name="AutoShape 34">
            <a:extLst>
              <a:ext uri="{FF2B5EF4-FFF2-40B4-BE49-F238E27FC236}">
                <a16:creationId xmlns:a16="http://schemas.microsoft.com/office/drawing/2014/main" id="{9664DACE-5E6C-DF42-A5E7-1A6F2D9BD80A}"/>
              </a:ext>
            </a:extLst>
          </p:cNvPr>
          <p:cNvCxnSpPr>
            <a:cxnSpLocks noChangeShapeType="1"/>
            <a:stCxn id="20485" idx="3"/>
          </p:cNvCxnSpPr>
          <p:nvPr/>
        </p:nvCxnSpPr>
        <p:spPr bwMode="auto">
          <a:xfrm flipV="1">
            <a:off x="7381875" y="3700464"/>
            <a:ext cx="833438" cy="6826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0504" name="AutoShape 35">
            <a:extLst>
              <a:ext uri="{FF2B5EF4-FFF2-40B4-BE49-F238E27FC236}">
                <a16:creationId xmlns:a16="http://schemas.microsoft.com/office/drawing/2014/main" id="{BB325977-0854-A142-B267-8107A2D31648}"/>
              </a:ext>
            </a:extLst>
          </p:cNvPr>
          <p:cNvCxnSpPr>
            <a:cxnSpLocks noChangeShapeType="1"/>
            <a:stCxn id="20485" idx="3"/>
            <a:endCxn id="20499" idx="1"/>
          </p:cNvCxnSpPr>
          <p:nvPr/>
        </p:nvCxnSpPr>
        <p:spPr bwMode="auto">
          <a:xfrm flipV="1">
            <a:off x="7381875" y="4276726"/>
            <a:ext cx="833438" cy="10636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0505" name="AutoShape 36">
            <a:extLst>
              <a:ext uri="{FF2B5EF4-FFF2-40B4-BE49-F238E27FC236}">
                <a16:creationId xmlns:a16="http://schemas.microsoft.com/office/drawing/2014/main" id="{147009BC-60AC-DD47-9285-D0633764F1F0}"/>
              </a:ext>
            </a:extLst>
          </p:cNvPr>
          <p:cNvCxnSpPr>
            <a:cxnSpLocks noChangeShapeType="1"/>
            <a:stCxn id="20485" idx="3"/>
            <a:endCxn id="20500" idx="1"/>
          </p:cNvCxnSpPr>
          <p:nvPr/>
        </p:nvCxnSpPr>
        <p:spPr bwMode="auto">
          <a:xfrm>
            <a:off x="7381876" y="4383088"/>
            <a:ext cx="835025" cy="4699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0506" name="AutoShape 37">
            <a:extLst>
              <a:ext uri="{FF2B5EF4-FFF2-40B4-BE49-F238E27FC236}">
                <a16:creationId xmlns:a16="http://schemas.microsoft.com/office/drawing/2014/main" id="{3EEBD733-363B-1B46-97F2-FA8BB81FD054}"/>
              </a:ext>
            </a:extLst>
          </p:cNvPr>
          <p:cNvCxnSpPr>
            <a:cxnSpLocks noChangeShapeType="1"/>
            <a:stCxn id="20485" idx="3"/>
            <a:endCxn id="20501" idx="1"/>
          </p:cNvCxnSpPr>
          <p:nvPr/>
        </p:nvCxnSpPr>
        <p:spPr bwMode="auto">
          <a:xfrm>
            <a:off x="7381876" y="4383089"/>
            <a:ext cx="835025" cy="9747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0507" name="Text Box 38">
            <a:extLst>
              <a:ext uri="{FF2B5EF4-FFF2-40B4-BE49-F238E27FC236}">
                <a16:creationId xmlns:a16="http://schemas.microsoft.com/office/drawing/2014/main" id="{C9E4414F-364A-8646-B744-E383020D696D}"/>
              </a:ext>
            </a:extLst>
          </p:cNvPr>
          <p:cNvSpPr txBox="1">
            <a:spLocks noChangeArrowheads="1"/>
          </p:cNvSpPr>
          <p:nvPr/>
        </p:nvSpPr>
        <p:spPr bwMode="auto">
          <a:xfrm>
            <a:off x="1828800" y="5767388"/>
            <a:ext cx="883920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902030302020204" pitchFamily="66" charset="0"/>
                <a:ea typeface="ＭＳ Ｐゴシック" panose="020B0600070205080204" pitchFamily="34" charset="-128"/>
              </a:defRPr>
            </a:lvl9pPr>
          </a:lstStyle>
          <a:p>
            <a:pPr eaLnBrk="1" hangingPunct="1">
              <a:lnSpc>
                <a:spcPct val="90000"/>
              </a:lnSpc>
            </a:pPr>
            <a:r>
              <a:rPr lang="en-GB" altLang="en-US" sz="1800" i="1">
                <a:solidFill>
                  <a:srgbClr val="000000"/>
                </a:solidFill>
                <a:ea typeface="MS Gothic" panose="020B0609070205080204" pitchFamily="49" charset="-128"/>
              </a:rPr>
              <a:t>Performance</a:t>
            </a:r>
            <a:r>
              <a:rPr lang="en-GB" altLang="en-US" sz="1800">
                <a:solidFill>
                  <a:srgbClr val="000000"/>
                </a:solidFill>
                <a:ea typeface="MS Gothic" panose="020B0609070205080204" pitchFamily="49" charset="-128"/>
              </a:rPr>
              <a:t>: Para-virtualization (e.g. Xen) is very close to raw physical performance!</a:t>
            </a:r>
          </a:p>
        </p:txBody>
      </p:sp>
      <p:sp>
        <p:nvSpPr>
          <p:cNvPr id="20508" name="Slide Number Placeholder 4">
            <a:extLst>
              <a:ext uri="{FF2B5EF4-FFF2-40B4-BE49-F238E27FC236}">
                <a16:creationId xmlns:a16="http://schemas.microsoft.com/office/drawing/2014/main" id="{087FED1E-17AB-2E46-B83E-881BE777E35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902030302020204" pitchFamily="66" charset="0"/>
                <a:ea typeface="ＭＳ Ｐゴシック" panose="020B0600070205080204" pitchFamily="34" charset="-128"/>
              </a:defRPr>
            </a:lvl9pPr>
          </a:lstStyle>
          <a:p>
            <a:fld id="{53749BB2-9631-804B-B6D5-89E03DA0AA40}" type="slidenum">
              <a:rPr lang="en-GB" altLang="en-US" sz="1200">
                <a:solidFill>
                  <a:schemeClr val="bg1"/>
                </a:solidFill>
              </a:rPr>
              <a:pPr/>
              <a:t>9</a:t>
            </a:fld>
            <a:endParaRPr lang="en-GB" altLang="en-US" sz="1200">
              <a:solidFill>
                <a:schemeClr val="bg1"/>
              </a:solidFill>
            </a:endParaRPr>
          </a:p>
        </p:txBody>
      </p:sp>
    </p:spTree>
    <p:extLst>
      <p:ext uri="{BB962C8B-B14F-4D97-AF65-F5344CB8AC3E}">
        <p14:creationId xmlns:p14="http://schemas.microsoft.com/office/powerpoint/2010/main" val="40164060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5239</TotalTime>
  <Words>1331</Words>
  <Application>Microsoft Macintosh PowerPoint</Application>
  <PresentationFormat>Widescreen</PresentationFormat>
  <Paragraphs>228</Paragraphs>
  <Slides>27</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MS Gothic</vt:lpstr>
      <vt:lpstr>ＭＳ Ｐゴシック</vt:lpstr>
      <vt:lpstr>Arial</vt:lpstr>
      <vt:lpstr>Calibri</vt:lpstr>
      <vt:lpstr>Calibri Light</vt:lpstr>
      <vt:lpstr>Comic Sans MS</vt:lpstr>
      <vt:lpstr>Times New Roman</vt:lpstr>
      <vt:lpstr>Wingdings</vt:lpstr>
      <vt:lpstr>Office Theme</vt:lpstr>
      <vt:lpstr>Amazon (AWS)  EC2 (Elastic Cloud Compute)</vt:lpstr>
      <vt:lpstr>Scope</vt:lpstr>
      <vt:lpstr>What is Cloud Computing?</vt:lpstr>
      <vt:lpstr>Advantages and Benefits of Cloud Computing</vt:lpstr>
      <vt:lpstr>Advantages and Benefits of Cloud Computing</vt:lpstr>
      <vt:lpstr>Cloud Architecture</vt:lpstr>
      <vt:lpstr>Cloud Service Models</vt:lpstr>
      <vt:lpstr>Advantages and Benefits of Cloud Computing</vt:lpstr>
      <vt:lpstr>Virtual Machines</vt:lpstr>
      <vt:lpstr>What other Cloud Providers?</vt:lpstr>
      <vt:lpstr>AWS : Core Services</vt:lpstr>
      <vt:lpstr>Overview of Services and Categories</vt:lpstr>
      <vt:lpstr>AWS Global Infrastructure</vt:lpstr>
      <vt:lpstr>Amazon (VPC) Virtual Private Cloud</vt:lpstr>
      <vt:lpstr>Amazon (VPC) Virtual Private Cloud</vt:lpstr>
      <vt:lpstr>Features – Amazon VPC</vt:lpstr>
      <vt:lpstr>Example – VPC</vt:lpstr>
      <vt:lpstr>Security Groups</vt:lpstr>
      <vt:lpstr>Key Pair</vt:lpstr>
      <vt:lpstr>Amazon EC2 – Demo</vt:lpstr>
      <vt:lpstr>Amazon EC2 – Demo (Continue)</vt:lpstr>
      <vt:lpstr>Amazon EC2 – Demo (Continue)</vt:lpstr>
      <vt:lpstr>Amazon EC2 – Demo (Continue)</vt:lpstr>
      <vt:lpstr>Amazon EC2 – Demo (Continue)</vt:lpstr>
      <vt:lpstr>Word Press installation (Demo)</vt:lpstr>
      <vt:lpstr>Word Press installation (Demo)</vt:lpstr>
      <vt:lpstr>Linux Apache MySql Php (Demo)</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EC2</dc:title>
  <dc:creator>Microsoft Office User</dc:creator>
  <cp:lastModifiedBy>Microsoft Office User</cp:lastModifiedBy>
  <cp:revision>42</cp:revision>
  <dcterms:created xsi:type="dcterms:W3CDTF">2018-12-22T13:26:10Z</dcterms:created>
  <dcterms:modified xsi:type="dcterms:W3CDTF">2018-12-26T04:50:38Z</dcterms:modified>
</cp:coreProperties>
</file>